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5" r:id="rId3"/>
    <p:sldId id="276" r:id="rId4"/>
    <p:sldId id="257" r:id="rId5"/>
    <p:sldId id="258" r:id="rId6"/>
    <p:sldId id="265" r:id="rId7"/>
    <p:sldId id="266" r:id="rId8"/>
    <p:sldId id="267" r:id="rId9"/>
    <p:sldId id="259" r:id="rId10"/>
    <p:sldId id="260" r:id="rId11"/>
    <p:sldId id="261" r:id="rId12"/>
    <p:sldId id="262" r:id="rId13"/>
    <p:sldId id="264" r:id="rId14"/>
    <p:sldId id="263" r:id="rId15"/>
    <p:sldId id="268" r:id="rId16"/>
    <p:sldId id="269" r:id="rId17"/>
    <p:sldId id="270" r:id="rId18"/>
    <p:sldId id="271" r:id="rId19"/>
    <p:sldId id="279" r:id="rId20"/>
    <p:sldId id="272" r:id="rId21"/>
    <p:sldId id="280" r:id="rId22"/>
    <p:sldId id="281" r:id="rId23"/>
    <p:sldId id="282" r:id="rId24"/>
    <p:sldId id="278" r:id="rId25"/>
    <p:sldId id="274"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080" y="14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DABFBA72-32F5-421B-A9A6-3847DDAB90D4}" type="datetimeFigureOut">
              <a:rPr lang="en-US" smtClean="0"/>
              <a:pPr/>
              <a:t>4/2/2012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A30B24AD-D11D-4821-B4CF-C73C4D3698ED}"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BFBA72-32F5-421B-A9A6-3847DDAB90D4}" type="datetimeFigureOut">
              <a:rPr lang="en-US" smtClean="0"/>
              <a:pPr/>
              <a:t>4/2/2012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0B24AD-D11D-4821-B4CF-C73C4D3698E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ABFBA72-32F5-421B-A9A6-3847DDAB90D4}" type="datetimeFigureOut">
              <a:rPr lang="en-US" smtClean="0"/>
              <a:pPr/>
              <a:t>4/2/2012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0B24AD-D11D-4821-B4CF-C73C4D3698E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ABFBA72-32F5-421B-A9A6-3847DDAB90D4}" type="datetimeFigureOut">
              <a:rPr lang="en-US" smtClean="0"/>
              <a:pPr/>
              <a:t>4/2/2012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0B24AD-D11D-4821-B4CF-C73C4D3698E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BFBA72-32F5-421B-A9A6-3847DDAB90D4}" type="datetimeFigureOut">
              <a:rPr lang="en-US" smtClean="0"/>
              <a:pPr/>
              <a:t>4/2/2012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0B24AD-D11D-4821-B4CF-C73C4D3698E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DABFBA72-32F5-421B-A9A6-3847DDAB90D4}" type="datetimeFigureOut">
              <a:rPr lang="en-US" smtClean="0"/>
              <a:pPr/>
              <a:t>4/2/2012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0B24AD-D11D-4821-B4CF-C73C4D3698ED}"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ABFBA72-32F5-421B-A9A6-3847DDAB90D4}" type="datetimeFigureOut">
              <a:rPr lang="en-US" smtClean="0"/>
              <a:pPr/>
              <a:t>4/2/2012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0B24AD-D11D-4821-B4CF-C73C4D3698E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ABFBA72-32F5-421B-A9A6-3847DDAB90D4}" type="datetimeFigureOut">
              <a:rPr lang="en-US" smtClean="0"/>
              <a:pPr/>
              <a:t>4/2/2012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0B24AD-D11D-4821-B4CF-C73C4D3698E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BFBA72-32F5-421B-A9A6-3847DDAB90D4}" type="datetimeFigureOut">
              <a:rPr lang="en-US" smtClean="0"/>
              <a:pPr/>
              <a:t>4/2/2012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0B24AD-D11D-4821-B4CF-C73C4D3698E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ABFBA72-32F5-421B-A9A6-3847DDAB90D4}" type="datetimeFigureOut">
              <a:rPr lang="en-US" smtClean="0"/>
              <a:pPr/>
              <a:t>4/2/2012</a:t>
            </a:fld>
            <a:endParaRPr lang="en-US"/>
          </a:p>
        </p:txBody>
      </p:sp>
      <p:sp>
        <p:nvSpPr>
          <p:cNvPr id="7" name="Slide Number Placeholder 6"/>
          <p:cNvSpPr>
            <a:spLocks noGrp="1"/>
          </p:cNvSpPr>
          <p:nvPr>
            <p:ph type="sldNum" sz="quarter" idx="12"/>
          </p:nvPr>
        </p:nvSpPr>
        <p:spPr/>
        <p:txBody>
          <a:bodyPr/>
          <a:lstStyle/>
          <a:p>
            <a:fld id="{A30B24AD-D11D-4821-B4CF-C73C4D3698ED}"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BFBA72-32F5-421B-A9A6-3847DDAB90D4}" type="datetimeFigureOut">
              <a:rPr lang="en-US" smtClean="0"/>
              <a:pPr/>
              <a:t>4/2/2012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A30B24AD-D11D-4821-B4CF-C73C4D3698E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DABFBA72-32F5-421B-A9A6-3847DDAB90D4}" type="datetimeFigureOut">
              <a:rPr lang="en-US" smtClean="0"/>
              <a:pPr/>
              <a:t>4/2/2012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A30B24AD-D11D-4821-B4CF-C73C4D3698E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nature.com/ejcn/journal/v59/n3/full/1602080a.html"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hyperlink" Target="http://www.bd.com/us/diabetes/page.aspx?cat=7001&amp;id=7061"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www.bd.com/us/diabetes/page.aspx?cat=7001&amp;id=7063"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cloudintegration.wordpress.com/2009/09/11/cloud-integration-challenges/wilford-brimley-2/"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youtube.com/user/lillyhealth?v=hMPc_y5kNpU&amp;feature=pyv&amp;ad=16574252260&amp;kw=diabete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choosemyplate.gov/food-groups/grains-why.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mayoclinic.com/health/diabetes-prevention/DA00127"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diabetes.or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plosmedicine.org/article/info:doi/10.1371/journal.pmed.0040261"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justplainpix.com/Open_Ediiton/Open_Edition_Landscapes/slides/Wheat-Field.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67189" y="-86582"/>
            <a:ext cx="10446932" cy="694721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1"/>
          <p:cNvSpPr>
            <a:spLocks noGrp="1"/>
          </p:cNvSpPr>
          <p:nvPr>
            <p:ph type="ctrTitle"/>
          </p:nvPr>
        </p:nvSpPr>
        <p:spPr>
          <a:xfrm>
            <a:off x="685800" y="304800"/>
            <a:ext cx="8073762" cy="1905000"/>
          </a:xfrm>
        </p:spPr>
        <p:txBody>
          <a:bodyPr/>
          <a:lstStyle/>
          <a:p>
            <a:r>
              <a:rPr lang="en-US" dirty="0" smtClean="0">
                <a:solidFill>
                  <a:schemeClr val="bg1">
                    <a:lumMod val="85000"/>
                  </a:schemeClr>
                </a:solidFill>
              </a:rPr>
              <a:t>Does eating whole grains help prevent (type 2) diabetes?</a:t>
            </a:r>
            <a:endParaRPr lang="en-US" dirty="0">
              <a:solidFill>
                <a:schemeClr val="bg1">
                  <a:lumMod val="85000"/>
                </a:schemeClr>
              </a:solidFill>
            </a:endParaRPr>
          </a:p>
        </p:txBody>
      </p:sp>
      <p:sp>
        <p:nvSpPr>
          <p:cNvPr id="3" name="Subtitle 2"/>
          <p:cNvSpPr>
            <a:spLocks noGrp="1"/>
          </p:cNvSpPr>
          <p:nvPr>
            <p:ph type="subTitle" idx="1"/>
          </p:nvPr>
        </p:nvSpPr>
        <p:spPr>
          <a:xfrm>
            <a:off x="4680438" y="6248400"/>
            <a:ext cx="6400800" cy="1752600"/>
          </a:xfrm>
        </p:spPr>
        <p:txBody>
          <a:bodyPr>
            <a:normAutofit/>
          </a:bodyPr>
          <a:lstStyle/>
          <a:p>
            <a:r>
              <a:rPr lang="en-US" sz="1400" dirty="0" smtClean="0">
                <a:solidFill>
                  <a:schemeClr val="bg1"/>
                </a:solidFill>
              </a:rPr>
              <a:t>www.justplainpix.com</a:t>
            </a:r>
            <a:endParaRPr lang="en-US" sz="1400" dirty="0">
              <a:solidFill>
                <a:schemeClr val="bg1"/>
              </a:solidFill>
            </a:endParaRPr>
          </a:p>
        </p:txBody>
      </p:sp>
    </p:spTree>
    <p:extLst>
      <p:ext uri="{BB962C8B-B14F-4D97-AF65-F5344CB8AC3E}">
        <p14:creationId xmlns="" xmlns:p14="http://schemas.microsoft.com/office/powerpoint/2010/main" val="41081770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Study of women, ages 26-45, from 1976-2007. </a:t>
            </a:r>
            <a:endParaRPr lang="en-US" dirty="0"/>
          </a:p>
        </p:txBody>
      </p:sp>
      <p:sp>
        <p:nvSpPr>
          <p:cNvPr id="3" name="Content Placeholder 2"/>
          <p:cNvSpPr>
            <a:spLocks noGrp="1"/>
          </p:cNvSpPr>
          <p:nvPr>
            <p:ph idx="1"/>
          </p:nvPr>
        </p:nvSpPr>
        <p:spPr/>
        <p:txBody>
          <a:bodyPr/>
          <a:lstStyle/>
          <a:p>
            <a:r>
              <a:rPr lang="en-US" dirty="0" smtClean="0"/>
              <a:t>Food questionnaire</a:t>
            </a:r>
          </a:p>
          <a:p>
            <a:r>
              <a:rPr lang="en-US" dirty="0" smtClean="0"/>
              <a:t>Incidents of diabetes recorded and trends reported. </a:t>
            </a:r>
          </a:p>
          <a:p>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382000" cy="1600200"/>
          </a:xfrm>
        </p:spPr>
        <p:txBody>
          <a:bodyPr>
            <a:normAutofit fontScale="90000"/>
          </a:bodyPr>
          <a:lstStyle/>
          <a:p>
            <a:r>
              <a:rPr lang="en-US" dirty="0" smtClean="0"/>
              <a:t>The conclusion? </a:t>
            </a:r>
            <a:br>
              <a:rPr lang="en-US" dirty="0" smtClean="0"/>
            </a:br>
            <a:r>
              <a:rPr lang="en-US" sz="3600" dirty="0" smtClean="0"/>
              <a:t>Grains will (possibly) prevent diabetes</a:t>
            </a:r>
            <a:endParaRPr lang="en-US" sz="3600" dirty="0"/>
          </a:p>
        </p:txBody>
      </p:sp>
      <p:sp>
        <p:nvSpPr>
          <p:cNvPr id="3" name="Content Placeholder 2"/>
          <p:cNvSpPr>
            <a:spLocks noGrp="1"/>
          </p:cNvSpPr>
          <p:nvPr>
            <p:ph idx="1"/>
          </p:nvPr>
        </p:nvSpPr>
        <p:spPr>
          <a:xfrm>
            <a:off x="304800" y="2286000"/>
            <a:ext cx="8001000" cy="3733800"/>
          </a:xfrm>
        </p:spPr>
        <p:txBody>
          <a:bodyPr>
            <a:normAutofit/>
          </a:bodyPr>
          <a:lstStyle/>
          <a:p>
            <a:pPr>
              <a:buNone/>
            </a:pPr>
            <a:r>
              <a:rPr lang="en-US" dirty="0" smtClean="0"/>
              <a:t>   </a:t>
            </a:r>
            <a:r>
              <a:rPr lang="en-US" sz="2800" i="1" dirty="0" smtClean="0"/>
              <a:t>Whole grain intake is inversely associated with risk of type 2 diabetes, and this association is stronger for bran than for germ. Findings from prospective cohort studies consistently support increasing whole grain consumption for the prevention of type 2 diabetes. </a:t>
            </a:r>
            <a:endParaRPr lang="en-US" sz="2800" i="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024744" cy="1143000"/>
          </a:xfrm>
        </p:spPr>
        <p:txBody>
          <a:bodyPr>
            <a:normAutofit/>
          </a:bodyPr>
          <a:lstStyle/>
          <a:p>
            <a:r>
              <a:rPr lang="en-US" dirty="0"/>
              <a:t>F</a:t>
            </a:r>
            <a:r>
              <a:rPr lang="en-US" dirty="0" smtClean="0"/>
              <a:t>ive groups of people…</a:t>
            </a:r>
            <a:endParaRPr lang="en-US" dirty="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0" y="1676400"/>
            <a:ext cx="9144000" cy="45391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major players</a:t>
            </a:r>
            <a:endParaRPr lang="en-US" dirty="0"/>
          </a:p>
        </p:txBody>
      </p:sp>
      <p:sp>
        <p:nvSpPr>
          <p:cNvPr id="3" name="Text Placeholder 2"/>
          <p:cNvSpPr>
            <a:spLocks noGrp="1"/>
          </p:cNvSpPr>
          <p:nvPr>
            <p:ph type="body" idx="1"/>
          </p:nvPr>
        </p:nvSpPr>
        <p:spPr>
          <a:xfrm>
            <a:off x="1219200" y="2316008"/>
            <a:ext cx="3250059" cy="731992"/>
          </a:xfrm>
        </p:spPr>
        <p:txBody>
          <a:bodyPr>
            <a:noAutofit/>
          </a:bodyPr>
          <a:lstStyle/>
          <a:p>
            <a:r>
              <a:rPr lang="en-US" sz="2000" dirty="0" smtClean="0"/>
              <a:t>Least whole grains-</a:t>
            </a:r>
            <a:br>
              <a:rPr lang="en-US" sz="2000" dirty="0" smtClean="0"/>
            </a:br>
            <a:r>
              <a:rPr lang="en-US" sz="2000" dirty="0" smtClean="0"/>
              <a:t>4.35 Grams a Day</a:t>
            </a:r>
            <a:endParaRPr lang="en-US" sz="2000" dirty="0"/>
          </a:p>
        </p:txBody>
      </p:sp>
      <p:sp>
        <p:nvSpPr>
          <p:cNvPr id="4" name="Content Placeholder 3"/>
          <p:cNvSpPr>
            <a:spLocks noGrp="1"/>
          </p:cNvSpPr>
          <p:nvPr>
            <p:ph sz="half" idx="2"/>
          </p:nvPr>
        </p:nvSpPr>
        <p:spPr>
          <a:xfrm>
            <a:off x="1041720" y="2974694"/>
            <a:ext cx="3454079" cy="3197506"/>
          </a:xfrm>
        </p:spPr>
        <p:txBody>
          <a:bodyPr>
            <a:normAutofit fontScale="92500"/>
          </a:bodyPr>
          <a:lstStyle/>
          <a:p>
            <a:pPr>
              <a:buNone/>
            </a:pPr>
            <a:r>
              <a:rPr lang="en-US" dirty="0" smtClean="0"/>
              <a:t>BMI: 25.1</a:t>
            </a:r>
          </a:p>
          <a:p>
            <a:pPr>
              <a:buNone/>
            </a:pPr>
            <a:r>
              <a:rPr lang="en-US" dirty="0" smtClean="0"/>
              <a:t>Exercise </a:t>
            </a:r>
            <a:br>
              <a:rPr lang="en-US" dirty="0" smtClean="0"/>
            </a:br>
            <a:r>
              <a:rPr lang="en-US" dirty="0" smtClean="0"/>
              <a:t>(hours a week): 9.85</a:t>
            </a:r>
          </a:p>
          <a:p>
            <a:pPr>
              <a:buNone/>
            </a:pPr>
            <a:r>
              <a:rPr lang="en-US" dirty="0" smtClean="0"/>
              <a:t>% Smokers: 26.5</a:t>
            </a:r>
          </a:p>
          <a:p>
            <a:pPr>
              <a:buNone/>
            </a:pPr>
            <a:r>
              <a:rPr lang="en-US" dirty="0" smtClean="0"/>
              <a:t>Servings of processed meat per day: 3.5</a:t>
            </a:r>
          </a:p>
          <a:p>
            <a:pPr>
              <a:buNone/>
            </a:pPr>
            <a:r>
              <a:rPr lang="en-US" dirty="0" smtClean="0"/>
              <a:t>Cans of full sugar soda a day: 4</a:t>
            </a:r>
          </a:p>
        </p:txBody>
      </p:sp>
      <p:sp>
        <p:nvSpPr>
          <p:cNvPr id="5" name="Text Placeholder 4"/>
          <p:cNvSpPr>
            <a:spLocks noGrp="1"/>
          </p:cNvSpPr>
          <p:nvPr>
            <p:ph type="body" sz="quarter" idx="3"/>
          </p:nvPr>
        </p:nvSpPr>
        <p:spPr>
          <a:xfrm>
            <a:off x="4800600" y="2362200"/>
            <a:ext cx="3055717" cy="639762"/>
          </a:xfrm>
        </p:spPr>
        <p:txBody>
          <a:bodyPr>
            <a:noAutofit/>
          </a:bodyPr>
          <a:lstStyle/>
          <a:p>
            <a:r>
              <a:rPr lang="en-US" sz="2000" dirty="0" smtClean="0"/>
              <a:t>Most whole grains-</a:t>
            </a:r>
          </a:p>
          <a:p>
            <a:r>
              <a:rPr lang="en-US" sz="2000" dirty="0" smtClean="0"/>
              <a:t>41.5 Grams a Day</a:t>
            </a:r>
            <a:endParaRPr lang="en-US" sz="2000" dirty="0"/>
          </a:p>
        </p:txBody>
      </p:sp>
      <p:sp>
        <p:nvSpPr>
          <p:cNvPr id="6" name="Content Placeholder 5"/>
          <p:cNvSpPr>
            <a:spLocks noGrp="1"/>
          </p:cNvSpPr>
          <p:nvPr>
            <p:ph sz="quarter" idx="4"/>
          </p:nvPr>
        </p:nvSpPr>
        <p:spPr>
          <a:xfrm>
            <a:off x="4572000" y="2974694"/>
            <a:ext cx="3493008" cy="3273706"/>
          </a:xfrm>
        </p:spPr>
        <p:txBody>
          <a:bodyPr>
            <a:normAutofit lnSpcReduction="10000"/>
          </a:bodyPr>
          <a:lstStyle/>
          <a:p>
            <a:pPr>
              <a:buNone/>
            </a:pPr>
            <a:r>
              <a:rPr lang="en-US" dirty="0" smtClean="0"/>
              <a:t>BMI: 24</a:t>
            </a:r>
          </a:p>
          <a:p>
            <a:pPr>
              <a:buNone/>
            </a:pPr>
            <a:r>
              <a:rPr lang="en-US" dirty="0" smtClean="0"/>
              <a:t>Exercise </a:t>
            </a:r>
            <a:br>
              <a:rPr lang="en-US" dirty="0" smtClean="0"/>
            </a:br>
            <a:r>
              <a:rPr lang="en-US" dirty="0" smtClean="0"/>
              <a:t>(hours a week): 14.4</a:t>
            </a:r>
          </a:p>
          <a:p>
            <a:pPr>
              <a:buNone/>
            </a:pPr>
            <a:r>
              <a:rPr lang="en-US" dirty="0" smtClean="0"/>
              <a:t>% Smokers: 10.5</a:t>
            </a:r>
          </a:p>
          <a:p>
            <a:pPr>
              <a:buNone/>
            </a:pPr>
            <a:r>
              <a:rPr lang="en-US" dirty="0" smtClean="0"/>
              <a:t>Servings of processed meat per day: 1.5</a:t>
            </a:r>
          </a:p>
          <a:p>
            <a:pPr>
              <a:buNone/>
            </a:pPr>
            <a:r>
              <a:rPr lang="en-US" dirty="0" smtClean="0"/>
              <a:t>Cans of full sugar soda a day: 1</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024744" cy="1143000"/>
          </a:xfrm>
        </p:spPr>
        <p:txBody>
          <a:bodyPr/>
          <a:lstStyle/>
          <a:p>
            <a:r>
              <a:rPr lang="en-US" dirty="0" smtClean="0"/>
              <a:t>The study says… </a:t>
            </a:r>
            <a:endParaRPr lang="en-US" dirty="0"/>
          </a:p>
        </p:txBody>
      </p:sp>
      <p:sp>
        <p:nvSpPr>
          <p:cNvPr id="3" name="Content Placeholder 2"/>
          <p:cNvSpPr>
            <a:spLocks noGrp="1"/>
          </p:cNvSpPr>
          <p:nvPr>
            <p:ph idx="1"/>
          </p:nvPr>
        </p:nvSpPr>
        <p:spPr>
          <a:xfrm>
            <a:off x="609600" y="1219200"/>
            <a:ext cx="7924800" cy="5181600"/>
          </a:xfrm>
        </p:spPr>
        <p:txBody>
          <a:bodyPr>
            <a:noAutofit/>
          </a:bodyPr>
          <a:lstStyle/>
          <a:p>
            <a:pPr>
              <a:lnSpc>
                <a:spcPct val="120000"/>
              </a:lnSpc>
              <a:buNone/>
            </a:pPr>
            <a:r>
              <a:rPr lang="en-US" i="1" dirty="0" smtClean="0"/>
              <a:t>Scientists say that association can never prove causation… Nevertheless, the research does strongly suggest that a healthy diet that reduces the risk of developing type 2 diabetes should include the consumption of several servings of whole grains daily. The authors do point out that </a:t>
            </a:r>
            <a:r>
              <a:rPr lang="en-US" b="1" i="1" dirty="0" smtClean="0"/>
              <a:t>people who choose to eat a lot of whole grains also tend to have a healthy lifestyle in other respects, </a:t>
            </a:r>
            <a:r>
              <a:rPr lang="en-US" i="1" dirty="0" smtClean="0"/>
              <a:t>and that it was </a:t>
            </a:r>
            <a:r>
              <a:rPr lang="en-US" b="1" i="1" dirty="0" smtClean="0"/>
              <a:t>hard to calculate intake accurately</a:t>
            </a:r>
            <a:r>
              <a:rPr lang="en-US" i="1" dirty="0" smtClean="0"/>
              <a:t>. However, they </a:t>
            </a:r>
            <a:r>
              <a:rPr lang="en-US" b="1" i="1" dirty="0" smtClean="0"/>
              <a:t>do not consider that these limitations to their study would have affected the overall result too seriously</a:t>
            </a:r>
            <a:r>
              <a:rPr lang="en-US" i="1" dirty="0" smtClean="0"/>
              <a:t>.</a:t>
            </a:r>
            <a:endParaRPr lang="en-US" i="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685800"/>
            <a:ext cx="7024744" cy="1143000"/>
          </a:xfrm>
        </p:spPr>
        <p:txBody>
          <a:bodyPr/>
          <a:lstStyle/>
          <a:p>
            <a:r>
              <a:rPr lang="en-US" dirty="0" smtClean="0"/>
              <a:t>How about this </a:t>
            </a:r>
            <a:r>
              <a:rPr lang="en-US" dirty="0" smtClean="0">
                <a:hlinkClick r:id="rId2"/>
              </a:rPr>
              <a:t>study?</a:t>
            </a:r>
            <a:endParaRPr lang="en-US" dirty="0"/>
          </a:p>
        </p:txBody>
      </p:sp>
      <p:sp>
        <p:nvSpPr>
          <p:cNvPr id="3" name="Content Placeholder 2"/>
          <p:cNvSpPr>
            <a:spLocks noGrp="1"/>
          </p:cNvSpPr>
          <p:nvPr>
            <p:ph idx="1"/>
          </p:nvPr>
        </p:nvSpPr>
        <p:spPr>
          <a:xfrm>
            <a:off x="914400" y="1828800"/>
            <a:ext cx="6777317" cy="4114800"/>
          </a:xfrm>
        </p:spPr>
        <p:txBody>
          <a:bodyPr>
            <a:normAutofit/>
          </a:bodyPr>
          <a:lstStyle/>
          <a:p>
            <a:pPr>
              <a:buNone/>
            </a:pPr>
            <a:r>
              <a:rPr lang="en-US" i="1" dirty="0" smtClean="0"/>
              <a:t> Compared with subjects in the lower quartile category, those in the upper category of whole-grain intake had lower prevalence of metabolic risk factors. Conversely, those in the higher category of refined-grain intake had higher prevalence of metabolic risk factors, except for diabetes. </a:t>
            </a:r>
          </a:p>
          <a:p>
            <a:pPr>
              <a:buNone/>
            </a:pPr>
            <a:r>
              <a:rPr lang="en-US" b="1" dirty="0" smtClean="0"/>
              <a:t>(refined grain: bad things happen</a:t>
            </a:r>
          </a:p>
          <a:p>
            <a:pPr>
              <a:buNone/>
            </a:pPr>
            <a:r>
              <a:rPr lang="en-US" b="1" dirty="0" smtClean="0"/>
              <a:t>whole grain: good things happen)</a:t>
            </a:r>
            <a:endParaRPr lang="en-US"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70997" y="1524000"/>
            <a:ext cx="9214997" cy="35411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0" y="0"/>
            <a:ext cx="4236851" cy="6292174"/>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4876800" y="0"/>
            <a:ext cx="3467370" cy="6181725"/>
          </a:xfrm>
          <a:prstGeom prst="rect">
            <a:avLst/>
          </a:prstGeom>
          <a:noFill/>
          <a:ln w="9525">
            <a:noFill/>
            <a:miter lim="800000"/>
            <a:headEnd/>
            <a:tailEnd/>
          </a:ln>
        </p:spPr>
      </p:pic>
      <p:sp>
        <p:nvSpPr>
          <p:cNvPr id="2" name="Title 1"/>
          <p:cNvSpPr>
            <a:spLocks noGrp="1"/>
          </p:cNvSpPr>
          <p:nvPr>
            <p:ph type="title"/>
          </p:nvPr>
        </p:nvSpPr>
        <p:spPr>
          <a:xfrm>
            <a:off x="4038600" y="0"/>
            <a:ext cx="1219200" cy="3581400"/>
          </a:xfrm>
        </p:spPr>
        <p:txBody>
          <a:bodyPr>
            <a:normAutofit/>
          </a:bodyPr>
          <a:lstStyle/>
          <a:p>
            <a:r>
              <a:rPr lang="en-US" sz="2000" b="1" dirty="0" smtClean="0">
                <a:solidFill>
                  <a:srgbClr val="002060"/>
                </a:solidFill>
              </a:rPr>
              <a:t>Most whole</a:t>
            </a:r>
            <a:br>
              <a:rPr lang="en-US" sz="2000" b="1" dirty="0" smtClean="0">
                <a:solidFill>
                  <a:srgbClr val="002060"/>
                </a:solidFill>
              </a:rPr>
            </a:br>
            <a:r>
              <a:rPr lang="en-US" sz="2000" b="1" dirty="0" smtClean="0">
                <a:solidFill>
                  <a:srgbClr val="002060"/>
                </a:solidFill>
              </a:rPr>
              <a:t>grains/</a:t>
            </a:r>
            <a:br>
              <a:rPr lang="en-US" sz="2000" b="1" dirty="0" smtClean="0">
                <a:solidFill>
                  <a:srgbClr val="002060"/>
                </a:solidFill>
              </a:rPr>
            </a:br>
            <a:r>
              <a:rPr lang="en-US" sz="2000" b="1" dirty="0" smtClean="0">
                <a:solidFill>
                  <a:srgbClr val="002060"/>
                </a:solidFill>
              </a:rPr>
              <a:t>grains </a:t>
            </a:r>
            <a:br>
              <a:rPr lang="en-US" sz="2000" b="1" dirty="0" smtClean="0">
                <a:solidFill>
                  <a:srgbClr val="002060"/>
                </a:solidFill>
              </a:rPr>
            </a:br>
            <a:r>
              <a:rPr lang="en-US" sz="2000" b="1" dirty="0" smtClean="0">
                <a:solidFill>
                  <a:srgbClr val="002060"/>
                </a:solidFill>
              </a:rPr>
              <a:t>in </a:t>
            </a:r>
            <a:br>
              <a:rPr lang="en-US" sz="2000" b="1" dirty="0" smtClean="0">
                <a:solidFill>
                  <a:srgbClr val="002060"/>
                </a:solidFill>
              </a:rPr>
            </a:br>
            <a:r>
              <a:rPr lang="en-US" sz="2000" b="1" dirty="0" smtClean="0">
                <a:solidFill>
                  <a:srgbClr val="002060"/>
                </a:solidFill>
              </a:rPr>
              <a:t>general</a:t>
            </a:r>
            <a:br>
              <a:rPr lang="en-US" sz="2000" b="1" dirty="0" smtClean="0">
                <a:solidFill>
                  <a:srgbClr val="002060"/>
                </a:solidFill>
              </a:rPr>
            </a:br>
            <a:r>
              <a:rPr lang="en-US" sz="2000" b="1" dirty="0" smtClean="0">
                <a:solidFill>
                  <a:srgbClr val="002060"/>
                </a:solidFill>
              </a:rPr>
              <a:t>&gt;&gt;&gt;</a:t>
            </a:r>
            <a:endParaRPr lang="en-US" sz="2000" b="1" dirty="0">
              <a:solidFill>
                <a:srgbClr val="002060"/>
              </a:solidFill>
            </a:endParaRPr>
          </a:p>
        </p:txBody>
      </p:sp>
      <p:sp>
        <p:nvSpPr>
          <p:cNvPr id="3" name="Content Placeholder 2"/>
          <p:cNvSpPr>
            <a:spLocks noGrp="1"/>
          </p:cNvSpPr>
          <p:nvPr>
            <p:ph idx="1"/>
          </p:nvPr>
        </p:nvSpPr>
        <p:spPr>
          <a:xfrm>
            <a:off x="7239000" y="1447800"/>
            <a:ext cx="1676400" cy="2860829"/>
          </a:xfrm>
        </p:spPr>
        <p:txBody>
          <a:bodyPr>
            <a:normAutofit/>
          </a:bodyPr>
          <a:lstStyle/>
          <a:p>
            <a:pPr>
              <a:buNone/>
            </a:pPr>
            <a:r>
              <a:rPr lang="en-US" sz="2000" b="1" dirty="0" smtClean="0">
                <a:solidFill>
                  <a:srgbClr val="002060"/>
                </a:solidFill>
              </a:rPr>
              <a:t>    Least grains in general</a:t>
            </a:r>
          </a:p>
          <a:p>
            <a:pPr>
              <a:buNone/>
            </a:pPr>
            <a:r>
              <a:rPr lang="en-US" sz="2000" b="1" dirty="0" smtClean="0">
                <a:solidFill>
                  <a:srgbClr val="002060"/>
                </a:solidFill>
              </a:rPr>
              <a:t>       &lt;&lt;</a:t>
            </a:r>
            <a:endParaRPr lang="en-US" sz="2000" b="1" dirty="0">
              <a:solidFill>
                <a:srgbClr val="002060"/>
              </a:solidFill>
            </a:endParaRPr>
          </a:p>
        </p:txBody>
      </p:sp>
      <p:pic>
        <p:nvPicPr>
          <p:cNvPr id="1026" name="Picture 2" descr="https://encrypted-tbn0.google.com/images?q=tbn:ANd9GcQDrdBgkqYD2qCEOJlhsnmFmLHl0vEFqcJiBvwKO_MdmHRKKd76YQ"/>
          <p:cNvPicPr>
            <a:picLocks noChangeAspect="1" noChangeArrowheads="1"/>
          </p:cNvPicPr>
          <p:nvPr/>
        </p:nvPicPr>
        <p:blipFill>
          <a:blip r:embed="rId4" cstate="print"/>
          <a:srcRect/>
          <a:stretch>
            <a:fillRect/>
          </a:stretch>
        </p:blipFill>
        <p:spPr bwMode="auto">
          <a:xfrm>
            <a:off x="7010400" y="5410200"/>
            <a:ext cx="457200" cy="457200"/>
          </a:xfrm>
          <a:prstGeom prst="rect">
            <a:avLst/>
          </a:prstGeom>
        </p:spPr>
      </p:pic>
      <p:pic>
        <p:nvPicPr>
          <p:cNvPr id="7" name="Picture 2" descr="https://encrypted-tbn0.google.com/images?q=tbn:ANd9GcQDrdBgkqYD2qCEOJlhsnmFmLHl0vEFqcJiBvwKO_MdmHRKKd76YQ"/>
          <p:cNvPicPr>
            <a:picLocks noChangeAspect="1" noChangeArrowheads="1"/>
          </p:cNvPicPr>
          <p:nvPr/>
        </p:nvPicPr>
        <p:blipFill>
          <a:blip r:embed="rId4" cstate="print"/>
          <a:srcRect/>
          <a:stretch>
            <a:fillRect/>
          </a:stretch>
        </p:blipFill>
        <p:spPr bwMode="auto">
          <a:xfrm>
            <a:off x="7010400" y="3886200"/>
            <a:ext cx="457200" cy="457200"/>
          </a:xfrm>
          <a:prstGeom prst="rect">
            <a:avLst/>
          </a:prstGeom>
        </p:spPr>
      </p:pic>
      <p:pic>
        <p:nvPicPr>
          <p:cNvPr id="8" name="Picture 2" descr="https://encrypted-tbn0.google.com/images?q=tbn:ANd9GcQDrdBgkqYD2qCEOJlhsnmFmLHl0vEFqcJiBvwKO_MdmHRKKd76YQ"/>
          <p:cNvPicPr>
            <a:picLocks noChangeAspect="1" noChangeArrowheads="1"/>
          </p:cNvPicPr>
          <p:nvPr/>
        </p:nvPicPr>
        <p:blipFill>
          <a:blip r:embed="rId4" cstate="print"/>
          <a:srcRect/>
          <a:stretch>
            <a:fillRect/>
          </a:stretch>
        </p:blipFill>
        <p:spPr bwMode="auto">
          <a:xfrm>
            <a:off x="7010400" y="5867400"/>
            <a:ext cx="457200" cy="457200"/>
          </a:xfrm>
          <a:prstGeom prst="rect">
            <a:avLst/>
          </a:prstGeom>
        </p:spPr>
      </p:pic>
      <p:pic>
        <p:nvPicPr>
          <p:cNvPr id="9" name="Picture 2" descr="https://encrypted-tbn0.google.com/images?q=tbn:ANd9GcQDrdBgkqYD2qCEOJlhsnmFmLHl0vEFqcJiBvwKO_MdmHRKKd76YQ"/>
          <p:cNvPicPr>
            <a:picLocks noChangeAspect="1" noChangeArrowheads="1"/>
          </p:cNvPicPr>
          <p:nvPr/>
        </p:nvPicPr>
        <p:blipFill>
          <a:blip r:embed="rId4" cstate="print"/>
          <a:srcRect/>
          <a:stretch>
            <a:fillRect/>
          </a:stretch>
        </p:blipFill>
        <p:spPr bwMode="auto">
          <a:xfrm>
            <a:off x="7010400" y="4267200"/>
            <a:ext cx="457200" cy="457200"/>
          </a:xfrm>
          <a:prstGeom prst="rect">
            <a:avLst/>
          </a:prstGeom>
        </p:spPr>
      </p:pic>
      <p:pic>
        <p:nvPicPr>
          <p:cNvPr id="10" name="Picture 2" descr="https://encrypted-tbn0.google.com/images?q=tbn:ANd9GcQDrdBgkqYD2qCEOJlhsnmFmLHl0vEFqcJiBvwKO_MdmHRKKd76YQ"/>
          <p:cNvPicPr>
            <a:picLocks noChangeAspect="1" noChangeArrowheads="1"/>
          </p:cNvPicPr>
          <p:nvPr/>
        </p:nvPicPr>
        <p:blipFill>
          <a:blip r:embed="rId4" cstate="print"/>
          <a:srcRect/>
          <a:stretch>
            <a:fillRect/>
          </a:stretch>
        </p:blipFill>
        <p:spPr bwMode="auto">
          <a:xfrm>
            <a:off x="7010400" y="4648200"/>
            <a:ext cx="457200" cy="457200"/>
          </a:xfrm>
          <a:prstGeom prst="rect">
            <a:avLst/>
          </a:prstGeom>
        </p:spPr>
      </p:pic>
      <p:pic>
        <p:nvPicPr>
          <p:cNvPr id="11" name="Picture 2" descr="https://encrypted-tbn0.google.com/images?q=tbn:ANd9GcQDrdBgkqYD2qCEOJlhsnmFmLHl0vEFqcJiBvwKO_MdmHRKKd76YQ"/>
          <p:cNvPicPr>
            <a:picLocks noChangeAspect="1" noChangeArrowheads="1"/>
          </p:cNvPicPr>
          <p:nvPr/>
        </p:nvPicPr>
        <p:blipFill>
          <a:blip r:embed="rId4" cstate="print"/>
          <a:srcRect/>
          <a:stretch>
            <a:fillRect/>
          </a:stretch>
        </p:blipFill>
        <p:spPr bwMode="auto">
          <a:xfrm>
            <a:off x="7391400" y="3276600"/>
            <a:ext cx="457200" cy="457200"/>
          </a:xfrm>
          <a:prstGeom prst="rect">
            <a:avLst/>
          </a:prstGeom>
        </p:spPr>
      </p:pic>
      <p:pic>
        <p:nvPicPr>
          <p:cNvPr id="12" name="Picture 2" descr="https://encrypted-tbn0.google.com/images?q=tbn:ANd9GcQDrdBgkqYD2qCEOJlhsnmFmLHl0vEFqcJiBvwKO_MdmHRKKd76YQ"/>
          <p:cNvPicPr>
            <a:picLocks noChangeAspect="1" noChangeArrowheads="1"/>
          </p:cNvPicPr>
          <p:nvPr/>
        </p:nvPicPr>
        <p:blipFill>
          <a:blip r:embed="rId4" cstate="print"/>
          <a:srcRect/>
          <a:stretch>
            <a:fillRect/>
          </a:stretch>
        </p:blipFill>
        <p:spPr bwMode="auto">
          <a:xfrm>
            <a:off x="7391400" y="2819400"/>
            <a:ext cx="457200" cy="457200"/>
          </a:xfrm>
          <a:prstGeom prst="rect">
            <a:avLst/>
          </a:prstGeom>
        </p:spPr>
      </p:pic>
      <p:pic>
        <p:nvPicPr>
          <p:cNvPr id="13" name="Picture 2" descr="https://encrypted-tbn0.google.com/images?q=tbn:ANd9GcQDrdBgkqYD2qCEOJlhsnmFmLHl0vEFqcJiBvwKO_MdmHRKKd76YQ"/>
          <p:cNvPicPr>
            <a:picLocks noChangeAspect="1" noChangeArrowheads="1"/>
          </p:cNvPicPr>
          <p:nvPr/>
        </p:nvPicPr>
        <p:blipFill>
          <a:blip r:embed="rId4" cstate="print"/>
          <a:srcRect/>
          <a:stretch>
            <a:fillRect/>
          </a:stretch>
        </p:blipFill>
        <p:spPr bwMode="auto">
          <a:xfrm>
            <a:off x="7010400" y="3505200"/>
            <a:ext cx="457200" cy="457200"/>
          </a:xfrm>
          <a:prstGeom prst="rect">
            <a:avLst/>
          </a:prstGeom>
        </p:spPr>
      </p:pic>
      <p:pic>
        <p:nvPicPr>
          <p:cNvPr id="14" name="Picture 2" descr="https://encrypted-tbn0.google.com/images?q=tbn:ANd9GcQDrdBgkqYD2qCEOJlhsnmFmLHl0vEFqcJiBvwKO_MdmHRKKd76YQ"/>
          <p:cNvPicPr>
            <a:picLocks noChangeAspect="1" noChangeArrowheads="1"/>
          </p:cNvPicPr>
          <p:nvPr/>
        </p:nvPicPr>
        <p:blipFill>
          <a:blip r:embed="rId4" cstate="print"/>
          <a:srcRect/>
          <a:stretch>
            <a:fillRect/>
          </a:stretch>
        </p:blipFill>
        <p:spPr bwMode="auto">
          <a:xfrm>
            <a:off x="7239000" y="1143000"/>
            <a:ext cx="457200" cy="4572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study’s conclusion… 	</a:t>
            </a:r>
            <a:endParaRPr lang="en-US" dirty="0"/>
          </a:p>
        </p:txBody>
      </p:sp>
      <p:sp>
        <p:nvSpPr>
          <p:cNvPr id="3" name="Content Placeholder 2"/>
          <p:cNvSpPr>
            <a:spLocks noGrp="1"/>
          </p:cNvSpPr>
          <p:nvPr>
            <p:ph idx="1"/>
          </p:nvPr>
        </p:nvSpPr>
        <p:spPr>
          <a:xfrm>
            <a:off x="609600" y="2133600"/>
            <a:ext cx="7924800" cy="4191000"/>
          </a:xfrm>
        </p:spPr>
        <p:txBody>
          <a:bodyPr/>
          <a:lstStyle/>
          <a:p>
            <a:pPr>
              <a:buNone/>
            </a:pPr>
            <a:r>
              <a:rPr lang="en-US" sz="3200" i="1" dirty="0" smtClean="0"/>
              <a:t>Whole-grain intake is inversely and refined-grain intake is positively associated with the risk of having metabolic syndrome. </a:t>
            </a:r>
            <a:r>
              <a:rPr lang="en-US" sz="3200" i="1" u="sng" dirty="0" smtClean="0"/>
              <a:t>Recommendations to increase whole-grain intake may reduce this risk.</a:t>
            </a:r>
          </a:p>
          <a:p>
            <a:pPr>
              <a:buNone/>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not try no grains at all?</a:t>
            </a:r>
            <a:endParaRPr lang="en-US" dirty="0"/>
          </a:p>
        </p:txBody>
      </p:sp>
      <p:sp>
        <p:nvSpPr>
          <p:cNvPr id="3" name="Content Placeholder 2"/>
          <p:cNvSpPr>
            <a:spLocks noGrp="1"/>
          </p:cNvSpPr>
          <p:nvPr>
            <p:ph idx="1"/>
          </p:nvPr>
        </p:nvSpPr>
        <p:spPr/>
        <p:txBody>
          <a:bodyPr/>
          <a:lstStyle/>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8200" y="0"/>
            <a:ext cx="3810000" cy="685800"/>
          </a:xfrm>
        </p:spPr>
        <p:txBody>
          <a:bodyPr>
            <a:normAutofit fontScale="90000"/>
          </a:bodyPr>
          <a:lstStyle/>
          <a:p>
            <a:r>
              <a:rPr lang="en-US" dirty="0" smtClean="0"/>
              <a:t>www.cdc.gov</a:t>
            </a:r>
            <a:endParaRPr lang="en-US" dirty="0"/>
          </a:p>
        </p:txBody>
      </p:sp>
      <p:sp>
        <p:nvSpPr>
          <p:cNvPr id="3" name="Content Placeholder 2"/>
          <p:cNvSpPr>
            <a:spLocks noGrp="1"/>
          </p:cNvSpPr>
          <p:nvPr>
            <p:ph idx="1"/>
          </p:nvPr>
        </p:nvSpPr>
        <p:spPr/>
        <p:txBody>
          <a:bodyPr/>
          <a:lstStyle/>
          <a:p>
            <a:endParaRPr lang="en-US"/>
          </a:p>
        </p:txBody>
      </p:sp>
      <p:pic>
        <p:nvPicPr>
          <p:cNvPr id="31746" name="Picture 2" descr="http://www.cdc.gov/Features/dsDiabetesTrends/dsDiabetesTrends_600px.gif"/>
          <p:cNvPicPr>
            <a:picLocks noChangeAspect="1" noChangeArrowheads="1"/>
          </p:cNvPicPr>
          <p:nvPr/>
        </p:nvPicPr>
        <p:blipFill>
          <a:blip r:embed="rId2" cstate="print"/>
          <a:srcRect/>
          <a:stretch>
            <a:fillRect/>
          </a:stretch>
        </p:blipFill>
        <p:spPr bwMode="auto">
          <a:xfrm>
            <a:off x="0" y="762000"/>
            <a:ext cx="9204158" cy="582930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85800"/>
            <a:ext cx="7024744" cy="1143000"/>
          </a:xfrm>
        </p:spPr>
        <p:txBody>
          <a:bodyPr>
            <a:normAutofit fontScale="90000"/>
          </a:bodyPr>
          <a:lstStyle/>
          <a:p>
            <a:r>
              <a:rPr lang="en-US" dirty="0" smtClean="0"/>
              <a:t>If you’re already diabetic, what should you eat? </a:t>
            </a:r>
            <a:endParaRPr lang="en-US" dirty="0"/>
          </a:p>
        </p:txBody>
      </p:sp>
      <p:sp>
        <p:nvSpPr>
          <p:cNvPr id="3" name="Content Placeholder 2"/>
          <p:cNvSpPr>
            <a:spLocks noGrp="1"/>
          </p:cNvSpPr>
          <p:nvPr>
            <p:ph idx="1"/>
          </p:nvPr>
        </p:nvSpPr>
        <p:spPr>
          <a:xfrm>
            <a:off x="533400" y="2057400"/>
            <a:ext cx="4648200" cy="4308629"/>
          </a:xfrm>
        </p:spPr>
        <p:txBody>
          <a:bodyPr/>
          <a:lstStyle/>
          <a:p>
            <a:pPr algn="ctr">
              <a:buNone/>
            </a:pPr>
            <a:r>
              <a:rPr lang="en-US" dirty="0" smtClean="0">
                <a:hlinkClick r:id="rId2"/>
              </a:rPr>
              <a:t>Consult the Diabetes Food Pyramid</a:t>
            </a:r>
            <a:endParaRPr lang="en-US" dirty="0"/>
          </a:p>
        </p:txBody>
      </p:sp>
      <p:pic>
        <p:nvPicPr>
          <p:cNvPr id="29698" name="Picture 2" descr="http://cloudintegration.files.wordpress.com/2009/09/wilford-brimley1.gif"/>
          <p:cNvPicPr>
            <a:picLocks noChangeAspect="1" noChangeArrowheads="1"/>
          </p:cNvPicPr>
          <p:nvPr/>
        </p:nvPicPr>
        <p:blipFill>
          <a:blip r:embed="rId3" cstate="print"/>
          <a:srcRect/>
          <a:stretch>
            <a:fillRect/>
          </a:stretch>
        </p:blipFill>
        <p:spPr bwMode="auto">
          <a:xfrm>
            <a:off x="5029200" y="1828800"/>
            <a:ext cx="2924175" cy="4441785"/>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AutoShape 2" descr="http://www.bd.com/resource.aspx?IDX=2023"/>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8" name="AutoShape 4" descr="http://www.bd.com/resource.aspx?IDX=2023"/>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9" name="Picture 5"/>
          <p:cNvPicPr>
            <a:picLocks noChangeAspect="1" noChangeArrowheads="1"/>
          </p:cNvPicPr>
          <p:nvPr/>
        </p:nvPicPr>
        <p:blipFill>
          <a:blip r:embed="rId2" cstate="print"/>
          <a:srcRect/>
          <a:stretch>
            <a:fillRect/>
          </a:stretch>
        </p:blipFill>
        <p:spPr bwMode="auto">
          <a:xfrm>
            <a:off x="1676400" y="228600"/>
            <a:ext cx="5257800" cy="634562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914400"/>
            <a:ext cx="8382000" cy="5943600"/>
          </a:xfrm>
        </p:spPr>
        <p:txBody>
          <a:bodyPr>
            <a:normAutofit/>
          </a:bodyPr>
          <a:lstStyle/>
          <a:p>
            <a:pPr>
              <a:buNone/>
            </a:pPr>
            <a:r>
              <a:rPr lang="en-US" dirty="0" smtClean="0"/>
              <a:t>   The Diabetes Food Pyramid differs from the standard Food Guide Pyramid in the way that it groups different foods together. Because blood glucose is of primary concern to people with diabetes, the Diabetes Food Pyramid focuses on the way in which certain foods affect blood glucose levels. For example, in the standard pyramid, beans and legumes are grouped with meats, due to their protein content. In the diabetes pyramid, however, beans are grouped with carbohydrates (starches), </a:t>
            </a:r>
            <a:r>
              <a:rPr lang="en-US" b="1" dirty="0" smtClean="0"/>
              <a:t>because they affect blood glucose in the same way that starchy foods do.</a:t>
            </a:r>
            <a:r>
              <a:rPr lang="en-US" dirty="0" smtClean="0"/>
              <a:t> </a:t>
            </a:r>
            <a:r>
              <a:rPr lang="en-US" u="sng" dirty="0" smtClean="0">
                <a:hlinkClick r:id="rId2"/>
              </a:rPr>
              <a:t>Learn about carbohydrate counting.</a:t>
            </a:r>
            <a:endParaRPr lang="en-US" dirty="0" smtClean="0"/>
          </a:p>
          <a:p>
            <a:pPr>
              <a:buNone/>
            </a:pP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447800"/>
            <a:ext cx="8077200" cy="5410200"/>
          </a:xfrm>
        </p:spPr>
        <p:txBody>
          <a:bodyPr/>
          <a:lstStyle/>
          <a:p>
            <a:pPr>
              <a:buNone/>
            </a:pPr>
            <a:r>
              <a:rPr lang="en-US" sz="2800" dirty="0" smtClean="0"/>
              <a:t>Under this plan, </a:t>
            </a:r>
            <a:r>
              <a:rPr lang="en-US" sz="2800" b="1" dirty="0" smtClean="0"/>
              <a:t>60 to 70 percent of your total daily calories should come from grains, beans, and starchy vegetables</a:t>
            </a:r>
            <a:r>
              <a:rPr lang="en-US" sz="2800" dirty="0" smtClean="0"/>
              <a:t>, with the rest being meat, cheese, fish and other proteins. Fats, oils, and sweets should be used sparingly. </a:t>
            </a:r>
          </a:p>
          <a:p>
            <a:pPr>
              <a:buNone/>
            </a:pPr>
            <a:endParaRPr lang="en-US" sz="2800" dirty="0" smtClean="0"/>
          </a:p>
          <a:p>
            <a:pPr>
              <a:buNone/>
            </a:pPr>
            <a:r>
              <a:rPr lang="en-US" sz="2800" dirty="0" smtClean="0"/>
              <a:t>…?</a:t>
            </a:r>
          </a:p>
          <a:p>
            <a:pPr>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024744" cy="1143000"/>
          </a:xfrm>
        </p:spPr>
        <p:txBody>
          <a:bodyPr>
            <a:normAutofit/>
          </a:bodyPr>
          <a:lstStyle/>
          <a:p>
            <a:r>
              <a:rPr lang="en-US" sz="3200" dirty="0" smtClean="0"/>
              <a:t>Again, from diabetes.org:</a:t>
            </a:r>
            <a:endParaRPr lang="en-US" sz="3200" dirty="0"/>
          </a:p>
        </p:txBody>
      </p:sp>
      <p:sp>
        <p:nvSpPr>
          <p:cNvPr id="3" name="Content Placeholder 2"/>
          <p:cNvSpPr>
            <a:spLocks noGrp="1"/>
          </p:cNvSpPr>
          <p:nvPr>
            <p:ph idx="1"/>
          </p:nvPr>
        </p:nvSpPr>
        <p:spPr>
          <a:xfrm>
            <a:off x="457200" y="1371600"/>
            <a:ext cx="8305800" cy="4572000"/>
          </a:xfrm>
        </p:spPr>
        <p:txBody>
          <a:bodyPr>
            <a:noAutofit/>
          </a:bodyPr>
          <a:lstStyle/>
          <a:p>
            <a:pPr marL="68580" indent="0">
              <a:buNone/>
            </a:pPr>
            <a:r>
              <a:rPr lang="en-US" sz="1800" i="1" dirty="0"/>
              <a:t>There is no end in sight to the debate as to whether grains help you lose weight, or if they promote weight gain. Even more importantly, </a:t>
            </a:r>
            <a:r>
              <a:rPr lang="en-US" sz="1800" b="1" i="1" dirty="0">
                <a:solidFill>
                  <a:srgbClr val="002060"/>
                </a:solidFill>
              </a:rPr>
              <a:t>do they help or hinder blood glucose management</a:t>
            </a:r>
            <a:r>
              <a:rPr lang="en-US" sz="1800" i="1" dirty="0"/>
              <a:t>? </a:t>
            </a:r>
            <a:endParaRPr lang="en-US" sz="1800" i="1" dirty="0" smtClean="0"/>
          </a:p>
          <a:p>
            <a:pPr marL="68580" indent="0">
              <a:buNone/>
            </a:pPr>
            <a:r>
              <a:rPr lang="en-US" sz="3600" i="1" dirty="0" smtClean="0"/>
              <a:t>One </a:t>
            </a:r>
            <a:r>
              <a:rPr lang="en-US" sz="3600" i="1" dirty="0"/>
              <a:t>thing is for sure. If you </a:t>
            </a:r>
            <a:r>
              <a:rPr lang="en-US" sz="3600" i="1" u="sng" dirty="0"/>
              <a:t>are</a:t>
            </a:r>
            <a:r>
              <a:rPr lang="en-US" sz="3600" i="1" dirty="0"/>
              <a:t> going to eat grain foods, pick the ones that are the most nutritious. Choose whole grains</a:t>
            </a:r>
            <a:r>
              <a:rPr lang="en-US" sz="3600" i="1" dirty="0" smtClean="0"/>
              <a:t>.</a:t>
            </a:r>
          </a:p>
          <a:p>
            <a:pPr marL="68580" indent="0">
              <a:buNone/>
            </a:pPr>
            <a:r>
              <a:rPr lang="en-US" sz="1800" i="1" dirty="0" smtClean="0"/>
              <a:t> </a:t>
            </a:r>
            <a:r>
              <a:rPr lang="en-US" sz="1800" i="1" dirty="0"/>
              <a:t>Whole grains are rich in vitamins, minerals, phytochemicals and fiber. Reading labels is essential for this food group to make sure you are making the best choices</a:t>
            </a:r>
            <a:r>
              <a:rPr lang="en-US" sz="1800" i="1" dirty="0" smtClean="0"/>
              <a:t>.</a:t>
            </a:r>
            <a:br>
              <a:rPr lang="en-US" sz="1800" i="1" dirty="0" smtClean="0"/>
            </a:br>
            <a:endParaRPr lang="en-US" sz="1800" i="1" dirty="0" smtClean="0"/>
          </a:p>
        </p:txBody>
      </p:sp>
    </p:spTree>
    <p:extLst>
      <p:ext uri="{BB962C8B-B14F-4D97-AF65-F5344CB8AC3E}">
        <p14:creationId xmlns="" xmlns:p14="http://schemas.microsoft.com/office/powerpoint/2010/main" val="31015228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 Credits</a:t>
            </a:r>
            <a:endParaRPr lang="en-US" dirty="0"/>
          </a:p>
        </p:txBody>
      </p:sp>
      <p:sp>
        <p:nvSpPr>
          <p:cNvPr id="3" name="Content Placeholder 2"/>
          <p:cNvSpPr>
            <a:spLocks noGrp="1"/>
          </p:cNvSpPr>
          <p:nvPr>
            <p:ph idx="1"/>
          </p:nvPr>
        </p:nvSpPr>
        <p:spPr/>
        <p:txBody>
          <a:bodyPr>
            <a:normAutofit/>
          </a:bodyPr>
          <a:lstStyle/>
          <a:p>
            <a:pPr>
              <a:buNone/>
            </a:pPr>
            <a:r>
              <a:rPr lang="en-US" sz="1800" dirty="0" smtClean="0">
                <a:hlinkClick r:id="rId2"/>
              </a:rPr>
              <a:t>http://cloudintegration.wordpress.com/2009/09/11/cloud-integration-challenges/wilford-brimley-2/</a:t>
            </a:r>
            <a:endParaRPr lang="en-US" sz="1800" dirty="0" smtClean="0"/>
          </a:p>
          <a:p>
            <a:pPr>
              <a:buNone/>
            </a:pPr>
            <a:r>
              <a:rPr lang="en-US" sz="1800" smtClean="0"/>
              <a:t>garrettcholt.blogspot.com</a:t>
            </a:r>
            <a:endParaRPr lang="en-US" sz="1800" dirty="0" smtClean="0"/>
          </a:p>
          <a:p>
            <a:pPr>
              <a:buNone/>
            </a:pPr>
            <a:endParaRPr lang="en-US" sz="1800" dirty="0" smtClean="0"/>
          </a:p>
          <a:p>
            <a:pPr>
              <a:buNone/>
            </a:pPr>
            <a:endParaRPr lang="en-US" sz="1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it happen? </a:t>
            </a:r>
            <a:endParaRPr lang="en-US" dirty="0"/>
          </a:p>
        </p:txBody>
      </p:sp>
      <p:sp>
        <p:nvSpPr>
          <p:cNvPr id="3" name="Content Placeholder 2"/>
          <p:cNvSpPr>
            <a:spLocks noGrp="1"/>
          </p:cNvSpPr>
          <p:nvPr>
            <p:ph idx="1"/>
          </p:nvPr>
        </p:nvSpPr>
        <p:spPr/>
        <p:txBody>
          <a:bodyPr/>
          <a:lstStyle/>
          <a:p>
            <a:pPr>
              <a:buNone/>
            </a:pPr>
            <a:r>
              <a:rPr lang="en-US" dirty="0" smtClean="0">
                <a:hlinkClick r:id="rId2"/>
              </a:rPr>
              <a:t>http://www.youtube.com/user/lillyhealth?v=hMPc_y5kNpU&amp;feature=pyv&amp;ad=16574252260&amp;kw=diabetes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descr="http://www.choosemyplate.gov/images/MyPlateImages/JPG/myplate_green.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76200" y="-587829"/>
            <a:ext cx="8893629" cy="807975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2069507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609600"/>
            <a:ext cx="7153834" cy="2209800"/>
          </a:xfrm>
        </p:spPr>
        <p:txBody>
          <a:bodyPr>
            <a:normAutofit/>
          </a:bodyPr>
          <a:lstStyle/>
          <a:p>
            <a:r>
              <a:rPr lang="en-US" sz="4400" dirty="0" smtClean="0">
                <a:latin typeface="+mn-lt"/>
                <a:hlinkClick r:id="rId2"/>
              </a:rPr>
              <a:t>choosemyplate.gov</a:t>
            </a:r>
            <a:endParaRPr lang="en-US" sz="4400" dirty="0">
              <a:latin typeface="+mn-lt"/>
            </a:endParaRPr>
          </a:p>
        </p:txBody>
      </p:sp>
      <p:sp>
        <p:nvSpPr>
          <p:cNvPr id="3" name="Content Placeholder 2"/>
          <p:cNvSpPr>
            <a:spLocks noGrp="1"/>
          </p:cNvSpPr>
          <p:nvPr>
            <p:ph idx="1"/>
          </p:nvPr>
        </p:nvSpPr>
        <p:spPr>
          <a:xfrm>
            <a:off x="457200" y="3124200"/>
            <a:ext cx="8229600" cy="3508977"/>
          </a:xfrm>
        </p:spPr>
        <p:txBody>
          <a:bodyPr>
            <a:normAutofit/>
          </a:bodyPr>
          <a:lstStyle/>
          <a:p>
            <a:r>
              <a:rPr lang="en-US" sz="3600" dirty="0">
                <a:solidFill>
                  <a:schemeClr val="accent6">
                    <a:lumMod val="50000"/>
                  </a:schemeClr>
                </a:solidFill>
              </a:rPr>
              <a:t>Why Is it Important to Eat Grains, Especially </a:t>
            </a:r>
            <a:r>
              <a:rPr lang="en-US" sz="3600" dirty="0" smtClean="0">
                <a:solidFill>
                  <a:schemeClr val="accent6">
                    <a:lumMod val="50000"/>
                  </a:schemeClr>
                </a:solidFill>
              </a:rPr>
              <a:t>Whole Grains</a:t>
            </a:r>
            <a:r>
              <a:rPr lang="en-US" sz="3600" dirty="0">
                <a:solidFill>
                  <a:schemeClr val="accent6">
                    <a:lumMod val="50000"/>
                  </a:schemeClr>
                </a:solidFill>
              </a:rPr>
              <a:t>?</a:t>
            </a:r>
          </a:p>
        </p:txBody>
      </p:sp>
    </p:spTree>
    <p:extLst>
      <p:ext uri="{BB962C8B-B14F-4D97-AF65-F5344CB8AC3E}">
        <p14:creationId xmlns="" xmlns:p14="http://schemas.microsoft.com/office/powerpoint/2010/main" val="6888830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Better luck here? </a:t>
            </a:r>
            <a:endParaRPr lang="en-US" dirty="0"/>
          </a:p>
        </p:txBody>
      </p:sp>
      <p:sp>
        <p:nvSpPr>
          <p:cNvPr id="3" name="Content Placeholder 2"/>
          <p:cNvSpPr>
            <a:spLocks noGrp="1"/>
          </p:cNvSpPr>
          <p:nvPr>
            <p:ph idx="1"/>
          </p:nvPr>
        </p:nvSpPr>
        <p:spPr/>
        <p:txBody>
          <a:bodyPr/>
          <a:lstStyle/>
          <a:p>
            <a:pPr marL="68580" indent="0">
              <a:buNone/>
            </a:pPr>
            <a:r>
              <a:rPr lang="en-US" dirty="0" smtClean="0">
                <a:hlinkClick r:id="rId2"/>
              </a:rPr>
              <a:t>mayoclinic.com</a:t>
            </a:r>
            <a:endParaRPr lang="en-US" dirty="0"/>
          </a:p>
        </p:txBody>
      </p:sp>
    </p:spTree>
    <p:extLst>
      <p:ext uri="{BB962C8B-B14F-4D97-AF65-F5344CB8AC3E}">
        <p14:creationId xmlns="" xmlns:p14="http://schemas.microsoft.com/office/powerpoint/2010/main" val="6287902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024744" cy="1143000"/>
          </a:xfrm>
        </p:spPr>
        <p:txBody>
          <a:bodyPr>
            <a:normAutofit/>
          </a:bodyPr>
          <a:lstStyle/>
          <a:p>
            <a:r>
              <a:rPr lang="en-US" sz="3200" dirty="0" smtClean="0"/>
              <a:t>Source, </a:t>
            </a:r>
            <a:r>
              <a:rPr lang="en-US" sz="3200" dirty="0" smtClean="0">
                <a:hlinkClick r:id="rId2"/>
              </a:rPr>
              <a:t>www.diabetes.org</a:t>
            </a:r>
            <a:r>
              <a:rPr lang="en-US" sz="3200" dirty="0" smtClean="0"/>
              <a:t> says:</a:t>
            </a:r>
            <a:endParaRPr lang="en-US" sz="3200" dirty="0"/>
          </a:p>
        </p:txBody>
      </p:sp>
      <p:sp>
        <p:nvSpPr>
          <p:cNvPr id="3" name="Content Placeholder 2"/>
          <p:cNvSpPr>
            <a:spLocks noGrp="1"/>
          </p:cNvSpPr>
          <p:nvPr>
            <p:ph idx="1"/>
          </p:nvPr>
        </p:nvSpPr>
        <p:spPr>
          <a:xfrm>
            <a:off x="457200" y="1371600"/>
            <a:ext cx="8305800" cy="3733800"/>
          </a:xfrm>
        </p:spPr>
        <p:txBody>
          <a:bodyPr>
            <a:noAutofit/>
          </a:bodyPr>
          <a:lstStyle/>
          <a:p>
            <a:pPr marL="68580" indent="0">
              <a:buNone/>
            </a:pPr>
            <a:r>
              <a:rPr lang="en-US" i="1" dirty="0"/>
              <a:t>There is no end in sight to the debate as to whether grains help you lose weight, or if they promote weight gain. Even more importantly, </a:t>
            </a:r>
            <a:r>
              <a:rPr lang="en-US" i="1" dirty="0">
                <a:solidFill>
                  <a:srgbClr val="002060"/>
                </a:solidFill>
              </a:rPr>
              <a:t>do they help or hinder blood glucose management</a:t>
            </a:r>
            <a:r>
              <a:rPr lang="en-US" i="1" dirty="0"/>
              <a:t>? One thing is for sure. If you </a:t>
            </a:r>
            <a:r>
              <a:rPr lang="en-US" i="1" u="sng" dirty="0"/>
              <a:t>are</a:t>
            </a:r>
            <a:r>
              <a:rPr lang="en-US" i="1" dirty="0"/>
              <a:t> going to eat grain foods, pick the ones that are the most nutritious. Choose whole grains. Whole grains are rich in vitamins, minerals, phytochemicals and fiber. Reading labels is essential for this food group to make sure you are making the best choices</a:t>
            </a:r>
            <a:r>
              <a:rPr lang="en-US" i="1" dirty="0" smtClean="0"/>
              <a:t>.</a:t>
            </a:r>
            <a:br>
              <a:rPr lang="en-US" i="1" dirty="0" smtClean="0"/>
            </a:br>
            <a:endParaRPr lang="en-US" i="1" dirty="0" smtClean="0"/>
          </a:p>
          <a:p>
            <a:pPr marL="68580" indent="0">
              <a:buNone/>
            </a:pPr>
            <a:r>
              <a:rPr lang="en-US" sz="3200" dirty="0" smtClean="0">
                <a:solidFill>
                  <a:schemeClr val="accent1"/>
                </a:solidFill>
                <a:latin typeface="+mj-lt"/>
                <a:ea typeface="+mj-ea"/>
                <a:cs typeface="+mj-cs"/>
              </a:rPr>
              <a:t>The other source? </a:t>
            </a:r>
            <a:endParaRPr lang="en-US" sz="3200" dirty="0">
              <a:solidFill>
                <a:schemeClr val="accent1"/>
              </a:solidFill>
              <a:latin typeface="+mj-lt"/>
              <a:ea typeface="+mj-ea"/>
              <a:cs typeface="+mj-cs"/>
            </a:endParaRPr>
          </a:p>
        </p:txBody>
      </p:sp>
    </p:spTree>
    <p:extLst>
      <p:ext uri="{BB962C8B-B14F-4D97-AF65-F5344CB8AC3E}">
        <p14:creationId xmlns="" xmlns:p14="http://schemas.microsoft.com/office/powerpoint/2010/main" val="31015228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219200" y="0"/>
            <a:ext cx="7029450" cy="608858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0" y="228600"/>
            <a:ext cx="7024744" cy="1143000"/>
          </a:xfrm>
        </p:spPr>
        <p:txBody>
          <a:bodyPr>
            <a:normAutofit/>
          </a:bodyPr>
          <a:lstStyle/>
          <a:p>
            <a:r>
              <a:rPr lang="en-US" dirty="0" smtClean="0">
                <a:solidFill>
                  <a:schemeClr val="tx1"/>
                </a:solidFill>
              </a:rPr>
              <a:t>AHA: </a:t>
            </a:r>
            <a:endParaRPr lang="en-US" dirty="0">
              <a:solidFill>
                <a:schemeClr val="tx1"/>
              </a:solidFill>
            </a:endParaRPr>
          </a:p>
        </p:txBody>
      </p:sp>
    </p:spTree>
    <p:extLst>
      <p:ext uri="{BB962C8B-B14F-4D97-AF65-F5344CB8AC3E}">
        <p14:creationId xmlns="" xmlns:p14="http://schemas.microsoft.com/office/powerpoint/2010/main" val="37697800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Studies say: it probably does</a:t>
            </a:r>
            <a:endParaRPr lang="en-US" dirty="0"/>
          </a:p>
        </p:txBody>
      </p:sp>
      <p:sp>
        <p:nvSpPr>
          <p:cNvPr id="3" name="Content Placeholder 2"/>
          <p:cNvSpPr>
            <a:spLocks noGrp="1"/>
          </p:cNvSpPr>
          <p:nvPr>
            <p:ph idx="1"/>
          </p:nvPr>
        </p:nvSpPr>
        <p:spPr/>
        <p:txBody>
          <a:bodyPr/>
          <a:lstStyle/>
          <a:p>
            <a:r>
              <a:rPr lang="en-US" dirty="0" smtClean="0"/>
              <a:t>Whole Grain, Bran, and Germ Intake and Risk of Type 2 Diabetes: A Prospective Cohort Study and Systematic Review</a:t>
            </a:r>
          </a:p>
          <a:p>
            <a:endParaRPr lang="en-US" dirty="0" smtClean="0"/>
          </a:p>
          <a:p>
            <a:pPr>
              <a:buNone/>
            </a:pPr>
            <a:r>
              <a:rPr lang="en-US" dirty="0" smtClean="0">
                <a:hlinkClick r:id="rId2"/>
              </a:rPr>
              <a:t>http://www.plosmedicine.org/article/info:doi/10.1371/journal.pmed.0040261</a:t>
            </a:r>
            <a:endParaRPr lang="en-US" dirty="0"/>
          </a:p>
        </p:txBody>
      </p:sp>
    </p:spTree>
    <p:extLst>
      <p:ext uri="{BB962C8B-B14F-4D97-AF65-F5344CB8AC3E}">
        <p14:creationId xmlns="" xmlns:p14="http://schemas.microsoft.com/office/powerpoint/2010/main" val="194736822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0</TotalTime>
  <Words>699</Words>
  <Application>Microsoft Office PowerPoint</Application>
  <PresentationFormat>On-screen Show (4:3)</PresentationFormat>
  <Paragraphs>62</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Austin</vt:lpstr>
      <vt:lpstr>Does eating whole grains help prevent (type 2) diabetes?</vt:lpstr>
      <vt:lpstr>www.cdc.gov</vt:lpstr>
      <vt:lpstr>How does it happen? </vt:lpstr>
      <vt:lpstr>Slide 4</vt:lpstr>
      <vt:lpstr>choosemyplate.gov</vt:lpstr>
      <vt:lpstr>Better luck here? </vt:lpstr>
      <vt:lpstr>Source, www.diabetes.org says:</vt:lpstr>
      <vt:lpstr>AHA: </vt:lpstr>
      <vt:lpstr>Studies say: it probably does</vt:lpstr>
      <vt:lpstr>Study of women, ages 26-45, from 1976-2007. </vt:lpstr>
      <vt:lpstr>The conclusion?  Grains will (possibly) prevent diabetes</vt:lpstr>
      <vt:lpstr>Five groups of people…</vt:lpstr>
      <vt:lpstr>major players</vt:lpstr>
      <vt:lpstr>The study says… </vt:lpstr>
      <vt:lpstr>How about this study?</vt:lpstr>
      <vt:lpstr>Slide 16</vt:lpstr>
      <vt:lpstr>Most whole grains/ grains  in  general &gt;&gt;&gt;</vt:lpstr>
      <vt:lpstr>The study’s conclusion…  </vt:lpstr>
      <vt:lpstr>Why not try no grains at all?</vt:lpstr>
      <vt:lpstr>If you’re already diabetic, what should you eat? </vt:lpstr>
      <vt:lpstr>Slide 21</vt:lpstr>
      <vt:lpstr>Slide 22</vt:lpstr>
      <vt:lpstr>Slide 23</vt:lpstr>
      <vt:lpstr>Again, from diabetes.org:</vt:lpstr>
      <vt:lpstr>Photo Credits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 wheat really good for you?</dc:title>
  <dc:creator>James Boardwine</dc:creator>
  <cp:lastModifiedBy>Windows User</cp:lastModifiedBy>
  <cp:revision>15</cp:revision>
  <dcterms:created xsi:type="dcterms:W3CDTF">2012-03-12T17:14:41Z</dcterms:created>
  <dcterms:modified xsi:type="dcterms:W3CDTF">2012-04-03T01:54:20Z</dcterms:modified>
</cp:coreProperties>
</file>