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25"/>
  </p:notesMasterIdLst>
  <p:sldIdLst>
    <p:sldId id="335" r:id="rId2"/>
    <p:sldId id="336" r:id="rId3"/>
    <p:sldId id="337" r:id="rId4"/>
    <p:sldId id="338" r:id="rId5"/>
    <p:sldId id="339" r:id="rId6"/>
    <p:sldId id="327" r:id="rId7"/>
    <p:sldId id="320" r:id="rId8"/>
    <p:sldId id="324" r:id="rId9"/>
    <p:sldId id="325" r:id="rId10"/>
    <p:sldId id="326" r:id="rId11"/>
    <p:sldId id="328" r:id="rId12"/>
    <p:sldId id="329" r:id="rId13"/>
    <p:sldId id="389" r:id="rId14"/>
    <p:sldId id="388" r:id="rId15"/>
    <p:sldId id="390" r:id="rId16"/>
    <p:sldId id="391" r:id="rId17"/>
    <p:sldId id="394" r:id="rId18"/>
    <p:sldId id="392" r:id="rId19"/>
    <p:sldId id="393" r:id="rId20"/>
    <p:sldId id="256" r:id="rId21"/>
    <p:sldId id="260" r:id="rId22"/>
    <p:sldId id="322" r:id="rId23"/>
    <p:sldId id="323" r:id="rId24"/>
    <p:sldId id="257" r:id="rId25"/>
    <p:sldId id="258" r:id="rId26"/>
    <p:sldId id="261" r:id="rId27"/>
    <p:sldId id="262" r:id="rId28"/>
    <p:sldId id="263" r:id="rId29"/>
    <p:sldId id="264" r:id="rId30"/>
    <p:sldId id="265" r:id="rId31"/>
    <p:sldId id="266" r:id="rId32"/>
    <p:sldId id="267" r:id="rId33"/>
    <p:sldId id="268" r:id="rId34"/>
    <p:sldId id="269" r:id="rId35"/>
    <p:sldId id="270" r:id="rId36"/>
    <p:sldId id="271" r:id="rId37"/>
    <p:sldId id="272" r:id="rId38"/>
    <p:sldId id="273" r:id="rId39"/>
    <p:sldId id="274" r:id="rId40"/>
    <p:sldId id="275" r:id="rId41"/>
    <p:sldId id="276" r:id="rId42"/>
    <p:sldId id="277" r:id="rId43"/>
    <p:sldId id="278" r:id="rId44"/>
    <p:sldId id="279" r:id="rId45"/>
    <p:sldId id="280" r:id="rId46"/>
    <p:sldId id="281" r:id="rId47"/>
    <p:sldId id="282" r:id="rId48"/>
    <p:sldId id="283" r:id="rId49"/>
    <p:sldId id="284" r:id="rId50"/>
    <p:sldId id="285" r:id="rId51"/>
    <p:sldId id="286" r:id="rId52"/>
    <p:sldId id="287" r:id="rId53"/>
    <p:sldId id="289" r:id="rId54"/>
    <p:sldId id="291" r:id="rId55"/>
    <p:sldId id="290" r:id="rId56"/>
    <p:sldId id="292" r:id="rId57"/>
    <p:sldId id="293" r:id="rId58"/>
    <p:sldId id="294" r:id="rId59"/>
    <p:sldId id="295" r:id="rId60"/>
    <p:sldId id="296" r:id="rId61"/>
    <p:sldId id="297" r:id="rId62"/>
    <p:sldId id="298" r:id="rId63"/>
    <p:sldId id="299" r:id="rId64"/>
    <p:sldId id="300" r:id="rId65"/>
    <p:sldId id="301" r:id="rId66"/>
    <p:sldId id="302" r:id="rId67"/>
    <p:sldId id="303" r:id="rId68"/>
    <p:sldId id="304" r:id="rId69"/>
    <p:sldId id="305" r:id="rId70"/>
    <p:sldId id="306" r:id="rId71"/>
    <p:sldId id="307" r:id="rId72"/>
    <p:sldId id="308" r:id="rId73"/>
    <p:sldId id="309" r:id="rId74"/>
    <p:sldId id="310" r:id="rId75"/>
    <p:sldId id="311" r:id="rId76"/>
    <p:sldId id="312" r:id="rId77"/>
    <p:sldId id="313" r:id="rId78"/>
    <p:sldId id="314" r:id="rId79"/>
    <p:sldId id="315" r:id="rId80"/>
    <p:sldId id="316" r:id="rId81"/>
    <p:sldId id="317" r:id="rId82"/>
    <p:sldId id="318" r:id="rId83"/>
    <p:sldId id="319" r:id="rId84"/>
    <p:sldId id="348" r:id="rId85"/>
    <p:sldId id="349" r:id="rId86"/>
    <p:sldId id="350" r:id="rId87"/>
    <p:sldId id="351" r:id="rId88"/>
    <p:sldId id="352" r:id="rId89"/>
    <p:sldId id="353" r:id="rId90"/>
    <p:sldId id="354" r:id="rId91"/>
    <p:sldId id="355" r:id="rId92"/>
    <p:sldId id="356" r:id="rId93"/>
    <p:sldId id="358" r:id="rId94"/>
    <p:sldId id="357" r:id="rId95"/>
    <p:sldId id="359" r:id="rId96"/>
    <p:sldId id="360" r:id="rId97"/>
    <p:sldId id="361" r:id="rId98"/>
    <p:sldId id="364" r:id="rId99"/>
    <p:sldId id="365" r:id="rId100"/>
    <p:sldId id="362" r:id="rId101"/>
    <p:sldId id="363" r:id="rId102"/>
    <p:sldId id="366" r:id="rId103"/>
    <p:sldId id="367" r:id="rId104"/>
    <p:sldId id="368" r:id="rId105"/>
    <p:sldId id="369" r:id="rId106"/>
    <p:sldId id="370" r:id="rId107"/>
    <p:sldId id="372" r:id="rId108"/>
    <p:sldId id="374" r:id="rId109"/>
    <p:sldId id="375" r:id="rId110"/>
    <p:sldId id="371" r:id="rId111"/>
    <p:sldId id="373" r:id="rId112"/>
    <p:sldId id="376" r:id="rId113"/>
    <p:sldId id="377" r:id="rId114"/>
    <p:sldId id="382" r:id="rId115"/>
    <p:sldId id="383" r:id="rId116"/>
    <p:sldId id="378" r:id="rId117"/>
    <p:sldId id="379" r:id="rId118"/>
    <p:sldId id="380" r:id="rId119"/>
    <p:sldId id="381" r:id="rId120"/>
    <p:sldId id="384" r:id="rId121"/>
    <p:sldId id="385" r:id="rId122"/>
    <p:sldId id="386" r:id="rId123"/>
    <p:sldId id="387" r:id="rId1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FFFA"/>
    <a:srgbClr val="FF5D5D"/>
    <a:srgbClr val="99FFCC"/>
    <a:srgbClr val="FF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6" autoAdjust="0"/>
    <p:restoredTop sz="94660"/>
  </p:normalViewPr>
  <p:slideViewPr>
    <p:cSldViewPr>
      <p:cViewPr>
        <p:scale>
          <a:sx n="50" d="100"/>
          <a:sy n="5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6770E-5B5E-4F83-8037-00943AC6827B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E0CDD-981B-4A3E-B25B-805FAB06F2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09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107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109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113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115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119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123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E0CDD-981B-4A3E-B25B-805FAB06F2A8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6C1CBB-224B-45E2-9D60-AD07B2602AE1}" type="datetimeFigureOut">
              <a:rPr lang="en-US" smtClean="0"/>
              <a:pPr/>
              <a:t>4/17/2012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36C5C4C-CE32-4B04-AE66-FC2B8C018A0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F- for</a:t>
            </a:r>
          </a:p>
          <a:p>
            <a:pPr marL="0" indent="0">
              <a:buNone/>
            </a:pPr>
            <a:r>
              <a:rPr lang="en-US" sz="3200" dirty="0" smtClean="0"/>
              <a:t>A- and</a:t>
            </a:r>
          </a:p>
          <a:p>
            <a:pPr marL="0" indent="0">
              <a:buNone/>
            </a:pPr>
            <a:r>
              <a:rPr lang="en-US" sz="3200" dirty="0" smtClean="0"/>
              <a:t>N- nor</a:t>
            </a:r>
          </a:p>
          <a:p>
            <a:pPr marL="0" indent="0">
              <a:buNone/>
            </a:pPr>
            <a:r>
              <a:rPr lang="en-US" sz="3200" dirty="0" smtClean="0"/>
              <a:t>B- but</a:t>
            </a:r>
          </a:p>
          <a:p>
            <a:pPr marL="0" indent="0">
              <a:buNone/>
            </a:pPr>
            <a:r>
              <a:rPr lang="en-US" sz="3200" dirty="0" smtClean="0"/>
              <a:t>O- or</a:t>
            </a:r>
          </a:p>
          <a:p>
            <a:pPr marL="0" indent="0">
              <a:buNone/>
            </a:pPr>
            <a:r>
              <a:rPr lang="en-US" sz="3200" dirty="0" smtClean="0"/>
              <a:t>Y- yet</a:t>
            </a:r>
          </a:p>
          <a:p>
            <a:pPr marL="0" indent="0">
              <a:buNone/>
            </a:pPr>
            <a:r>
              <a:rPr lang="en-US" sz="3200" dirty="0" smtClean="0"/>
              <a:t>S- so</a:t>
            </a:r>
            <a:endParaRPr lang="en-US" sz="3200" dirty="0"/>
          </a:p>
        </p:txBody>
      </p:sp>
      <p:pic>
        <p:nvPicPr>
          <p:cNvPr id="4098" name="Picture 2" descr="http://t3.gstatic.com/images?q=tbn:ANd9GcTiSU6839rUxiYJ_nSdVgIgkp6c4dY9po1kTuav-bVTytZ-47GZCwpjIC1j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4250" y="1905000"/>
            <a:ext cx="4476750" cy="5590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199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937" y="437152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://farm4.static.flickr.com/3024/2583390279_417e8cbe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00" y="1580152"/>
            <a:ext cx="7102475" cy="527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163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It’s all about ______ you know.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23231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It’s about whom you know. I know him.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070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 keys did you steal?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>
                <a:solidFill>
                  <a:srgbClr val="00B0F0"/>
                </a:solidFill>
              </a:rPr>
              <a:t>w</a:t>
            </a:r>
            <a:r>
              <a:rPr lang="en-US" sz="6600" dirty="0" smtClean="0">
                <a:solidFill>
                  <a:srgbClr val="00B0F0"/>
                </a:solidFill>
              </a:rPr>
              <a:t>ho’s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whose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1570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Whose keys did you steal?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1446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All I hear is _______ complaining all day.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him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his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4300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All I hear is his complaining.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0524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Here, we like to chuck rocks at _______ is working too slowly.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3887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 like to chuck rocks at who is working too slowly.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144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That decision is up to you and _____.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I 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me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6133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That decision is up to you and me. 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0049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http://t0.gstatic.com/images?q=tbn:ANd9GcRu_jrd0wH2O_kse8eFPrz9PHq7KzGyRl3khYI5-F3lHRBvOPl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99955"/>
            <a:ext cx="5953125" cy="403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912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_________ still complaining about that?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>
                <a:solidFill>
                  <a:srgbClr val="00B0F0"/>
                </a:solidFill>
              </a:rPr>
              <a:t>w</a:t>
            </a:r>
            <a:r>
              <a:rPr lang="en-US" sz="6600" dirty="0" smtClean="0">
                <a:solidFill>
                  <a:srgbClr val="00B0F0"/>
                </a:solidFill>
              </a:rPr>
              <a:t>ho’s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whose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755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Who’s still complaining about that?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5131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Each girl here has had ______ keys stolen.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her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their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4266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Each girl here has had her keys stolen.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4672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 Ohioans have the worst weather.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us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6546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We have the worst weather.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242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have chosen ______ and ______ as prom king and queen.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91000" cy="1295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He and she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3124201"/>
            <a:ext cx="4343400" cy="1295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Her and him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32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They have chosen her and him.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701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You know, they really don’t care much about _______ students.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us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804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They don’t care much about us.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5815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9051"/>
            <a:ext cx="1125170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762000"/>
            <a:ext cx="6560045" cy="16764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Can you find the problem?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0" y="3581400"/>
            <a:ext cx="50292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xmlns="" val="282463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really don’t appreciate ______ walking into class late every day.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you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your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67169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don’t appreciate your walking into class late. 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2445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_______ should I say is calling?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3664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should say who is calling? You should say he is calling. 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444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Quotations: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935480"/>
            <a:ext cx="8534400" cy="4770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The tag: 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1. </a:t>
            </a:r>
            <a:r>
              <a:rPr lang="en-US" sz="2800" dirty="0" smtClean="0">
                <a:solidFill>
                  <a:srgbClr val="FFFF00"/>
                </a:solidFill>
              </a:rPr>
              <a:t>I said, </a:t>
            </a:r>
            <a:r>
              <a:rPr lang="en-US" sz="2800" dirty="0" smtClean="0"/>
              <a:t>“Manatees are my favorite kind of animal.”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2. “Manatees are my favorite kind of animal,” </a:t>
            </a:r>
            <a:r>
              <a:rPr lang="en-US" sz="2800" dirty="0" smtClean="0">
                <a:solidFill>
                  <a:srgbClr val="FFFF00"/>
                </a:solidFill>
              </a:rPr>
              <a:t>I said. </a:t>
            </a:r>
          </a:p>
          <a:p>
            <a:pPr marL="0" indent="0">
              <a:buNone/>
            </a:pPr>
            <a:r>
              <a:rPr lang="en-US" sz="2800" dirty="0" smtClean="0"/>
              <a:t>3. “Manatees</a:t>
            </a:r>
            <a:r>
              <a:rPr lang="en-US" sz="2800" dirty="0"/>
              <a:t>,” </a:t>
            </a:r>
            <a:r>
              <a:rPr lang="en-US" sz="2800" dirty="0">
                <a:solidFill>
                  <a:srgbClr val="FFFF00"/>
                </a:solidFill>
              </a:rPr>
              <a:t>I said, </a:t>
            </a:r>
            <a:r>
              <a:rPr lang="en-US" sz="2800" dirty="0"/>
              <a:t>“are my favorite kind of animal</a:t>
            </a:r>
            <a:r>
              <a:rPr lang="en-US" sz="2800" dirty="0" smtClean="0"/>
              <a:t>.”</a:t>
            </a:r>
            <a:endParaRPr lang="en-US" sz="2800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When the tag’s before the quote, introduce the quote with a comma.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FF00"/>
                </a:solidFill>
              </a:rPr>
              <a:t>When the tag’s after the quote, and your quote ends in a period, change the period to a comma. </a:t>
            </a:r>
          </a:p>
          <a:p>
            <a:pPr marL="0" indent="0">
              <a:buNone/>
            </a:pPr>
            <a:endParaRPr lang="en-US" sz="28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077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1. </a:t>
            </a:r>
            <a:r>
              <a:rPr lang="en-US" sz="2800" dirty="0" smtClean="0">
                <a:solidFill>
                  <a:srgbClr val="FFFF00"/>
                </a:solidFill>
              </a:rPr>
              <a:t>The kid said, </a:t>
            </a:r>
            <a:r>
              <a:rPr lang="en-US" sz="2800" dirty="0" smtClean="0"/>
              <a:t>“I like turtles!”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2. </a:t>
            </a:r>
            <a:r>
              <a:rPr lang="en-US" sz="2800" dirty="0" smtClean="0"/>
              <a:t>“I like turtles!” </a:t>
            </a:r>
            <a:r>
              <a:rPr lang="en-US" sz="2800" dirty="0" smtClean="0">
                <a:solidFill>
                  <a:srgbClr val="FFFF00"/>
                </a:solidFill>
              </a:rPr>
              <a:t>the kid said</a:t>
            </a:r>
            <a:r>
              <a:rPr lang="en-US" sz="2800" dirty="0">
                <a:solidFill>
                  <a:srgbClr val="FFFF00"/>
                </a:solidFill>
              </a:rPr>
              <a:t>. </a:t>
            </a:r>
          </a:p>
          <a:p>
            <a:pPr marL="0" indent="0">
              <a:buNone/>
            </a:pPr>
            <a:r>
              <a:rPr lang="en-US" sz="2800" dirty="0"/>
              <a:t>3. </a:t>
            </a:r>
            <a:r>
              <a:rPr lang="en-US" sz="2800" dirty="0" smtClean="0"/>
              <a:t>“I like-” the kid stuttered, “turtles!”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When a comma (standing in for a period) just doesn’t express the emotion, a ! or ? will work the same way as the comma.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28914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dirty="0" smtClean="0"/>
              <a:t>Direct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953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When you quote a full idea, begin your quote with a capital letter. </a:t>
            </a:r>
          </a:p>
          <a:p>
            <a:pPr marL="0" indent="0">
              <a:buNone/>
            </a:pPr>
            <a:r>
              <a:rPr lang="en-US" dirty="0" smtClean="0"/>
              <a:t>She said, “I hate nature because it’s stupid.”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you only quote a fragment of what was said, it should flow into the sentence without a capital letter. </a:t>
            </a:r>
          </a:p>
          <a:p>
            <a:pPr marL="0" indent="0">
              <a:buNone/>
            </a:pPr>
            <a:r>
              <a:rPr lang="en-US" dirty="0" smtClean="0"/>
              <a:t>She said she hates nature “because it’s stupid.”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When your quote is interrupted, don’t capitalize the second part. </a:t>
            </a:r>
          </a:p>
          <a:p>
            <a:pPr marL="0" indent="0">
              <a:buNone/>
            </a:pPr>
            <a:r>
              <a:rPr lang="en-US" dirty="0" smtClean="0"/>
              <a:t>“I hate nature,” she said,  “because it’s stupid.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88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Quotations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If something said is not particularly powerful and doesn’t need to be directly quoted, you can quote with a rephrasing or summary of the person’s words. 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She said she hates nature. </a:t>
            </a:r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It will still be necessary to cite your information when it’s appropriate (such as summarizing a researcher’s conclusions, a historian’s account, etc.)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842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Quotes within a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Are punctuated with singular quotation marks: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Michael said, “I hate that girl. She said to me, ‘You look like a hamster.’ I hate her.”</a:t>
            </a:r>
          </a:p>
          <a:p>
            <a:pPr marL="0" indent="0">
              <a:buNone/>
            </a:pPr>
            <a:r>
              <a:rPr lang="en-US" sz="3200" dirty="0" smtClean="0"/>
              <a:t>Michael said, “I hate that girl. She said I look like a hamster.”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30822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1143000"/>
          </a:xfrm>
        </p:spPr>
        <p:txBody>
          <a:bodyPr/>
          <a:lstStyle/>
          <a:p>
            <a:r>
              <a:rPr lang="en-US" dirty="0" smtClean="0"/>
              <a:t>Omitting parts of the quote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839200" cy="4922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 smtClean="0"/>
              <a:t>When not everything is necessary, you can add an ellipses.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Make sure that omitting the information does not alter the meaning of the original quote. </a:t>
            </a: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smtClean="0"/>
              <a:t>The flow of the quote will remain grammatically correct.</a:t>
            </a:r>
          </a:p>
          <a:p>
            <a:pPr marL="0" indent="0">
              <a:buNone/>
            </a:pPr>
            <a:r>
              <a:rPr lang="en-US" sz="2800" dirty="0" smtClean="0"/>
              <a:t>“They won the game because </a:t>
            </a:r>
            <a:r>
              <a:rPr lang="en-US" sz="2800" dirty="0" err="1" smtClean="0"/>
              <a:t>Lia</a:t>
            </a:r>
            <a:r>
              <a:rPr lang="en-US" sz="2800" dirty="0" smtClean="0"/>
              <a:t> scored twelve times, but Anna got kicked out because she punched the goalie.”</a:t>
            </a:r>
          </a:p>
          <a:p>
            <a:pPr marL="0" indent="0">
              <a:buNone/>
            </a:pPr>
            <a:r>
              <a:rPr lang="en-US" sz="2800" dirty="0" smtClean="0"/>
              <a:t>“They won… but Anna got kicked out because she punched the goalie.”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8621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Brackets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If the context of your quote might be unclear, you may add a few words to provide clarity. Enclose the added material in brackets.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Added </a:t>
            </a:r>
            <a:r>
              <a:rPr lang="en-US" sz="2800" b="1" dirty="0"/>
              <a:t>Material:</a:t>
            </a:r>
            <a:r>
              <a:rPr lang="en-US" sz="2800" dirty="0"/>
              <a:t> The quarterback told the reporter, "It's quite simple. They </a:t>
            </a:r>
            <a:r>
              <a:rPr lang="en-US" sz="2800" dirty="0" smtClean="0"/>
              <a:t>[the Steelers] </a:t>
            </a:r>
            <a:r>
              <a:rPr lang="en-US" sz="2800" dirty="0"/>
              <a:t>played a better game, scored more points, and that's why we lost."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400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Coordinating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rgbClr val="FF5D5D"/>
                </a:solidFill>
              </a:rPr>
              <a:t>Bad: Grandma </a:t>
            </a:r>
            <a:r>
              <a:rPr lang="en-US" sz="3600" dirty="0">
                <a:solidFill>
                  <a:srgbClr val="FF5D5D"/>
                </a:solidFill>
              </a:rPr>
              <a:t>still rides her Harley motorcycle her toy poodle balances in a basket between the handlebars. </a:t>
            </a:r>
            <a:endParaRPr lang="en-US" sz="3600" dirty="0" smtClean="0">
              <a:solidFill>
                <a:srgbClr val="FF5D5D"/>
              </a:solidFill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rgbClr val="92D050"/>
                </a:solidFill>
              </a:rPr>
              <a:t>Good: </a:t>
            </a:r>
            <a:r>
              <a:rPr lang="en-US" sz="3600" dirty="0">
                <a:solidFill>
                  <a:srgbClr val="92D050"/>
                </a:solidFill>
              </a:rPr>
              <a:t>Grandma still rides her Harley </a:t>
            </a:r>
            <a:r>
              <a:rPr lang="en-US" sz="3600" dirty="0" smtClean="0">
                <a:solidFill>
                  <a:srgbClr val="92D050"/>
                </a:solidFill>
              </a:rPr>
              <a:t>motorcycle</a:t>
            </a:r>
            <a:r>
              <a:rPr lang="en-US" sz="3600" u="sng" dirty="0" smtClean="0">
                <a:solidFill>
                  <a:srgbClr val="92D050"/>
                </a:solidFill>
              </a:rPr>
              <a:t>, and </a:t>
            </a:r>
            <a:r>
              <a:rPr lang="en-US" sz="3600" dirty="0">
                <a:solidFill>
                  <a:srgbClr val="92D050"/>
                </a:solidFill>
              </a:rPr>
              <a:t>her toy poodle balances in a basket between the handlebars. </a:t>
            </a:r>
          </a:p>
        </p:txBody>
      </p:sp>
    </p:spTree>
    <p:extLst>
      <p:ext uri="{BB962C8B-B14F-4D97-AF65-F5344CB8AC3E}">
        <p14:creationId xmlns:p14="http://schemas.microsoft.com/office/powerpoint/2010/main" xmlns="" val="51528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http://images.dpchallenge.com/images_challenge/0-999/837/800/Copyrighted_Image_Reuse_Prohibited_661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0"/>
            <a:ext cx="10798280" cy="7543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14400"/>
            <a:ext cx="7851648" cy="1828800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rgbClr val="00B0F0"/>
                </a:solidFill>
                <a:latin typeface="Constantia" pitchFamily="18" charset="0"/>
                <a:ea typeface="Batang" pitchFamily="18" charset="-127"/>
              </a:rPr>
              <a:t>P</a:t>
            </a:r>
            <a:r>
              <a:rPr lang="en-US" sz="9600" dirty="0" smtClean="0">
                <a:solidFill>
                  <a:srgbClr val="92D050"/>
                </a:solidFill>
                <a:latin typeface="Constantia" pitchFamily="18" charset="0"/>
                <a:ea typeface="Batang" pitchFamily="18" charset="-127"/>
              </a:rPr>
              <a:t>E</a:t>
            </a:r>
            <a:r>
              <a:rPr lang="en-US" sz="9600" dirty="0" smtClean="0">
                <a:solidFill>
                  <a:srgbClr val="FFFF00"/>
                </a:solidFill>
                <a:latin typeface="Constantia" pitchFamily="18" charset="0"/>
                <a:ea typeface="Batang" pitchFamily="18" charset="-127"/>
              </a:rPr>
              <a:t>E</a:t>
            </a:r>
            <a:r>
              <a:rPr lang="en-US" sz="9600" dirty="0" smtClean="0">
                <a:solidFill>
                  <a:srgbClr val="FF3399"/>
                </a:solidFill>
                <a:latin typeface="Constantia" pitchFamily="18" charset="0"/>
                <a:ea typeface="Batang" pitchFamily="18" charset="-127"/>
              </a:rPr>
              <a:t>P</a:t>
            </a:r>
            <a:r>
              <a:rPr lang="en-US" sz="9600" dirty="0" smtClean="0">
                <a:solidFill>
                  <a:srgbClr val="FF0000"/>
                </a:solidFill>
                <a:latin typeface="Constantia" pitchFamily="18" charset="0"/>
                <a:ea typeface="Batang" pitchFamily="18" charset="-127"/>
              </a:rPr>
              <a:t> BATTLE</a:t>
            </a:r>
            <a:endParaRPr lang="en-US" sz="9600" dirty="0">
              <a:solidFill>
                <a:srgbClr val="FF0000"/>
              </a:solidFill>
              <a:latin typeface="Constantia" pitchFamily="18" charset="0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57400" y="22860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1550" y="2628899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0" y="685800"/>
            <a:ext cx="92202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800" dirty="0" smtClean="0">
                <a:solidFill>
                  <a:srgbClr val="00B0F0"/>
                </a:solidFill>
                <a:latin typeface="Constantia" pitchFamily="18" charset="0"/>
                <a:ea typeface="Batang" pitchFamily="18" charset="-127"/>
              </a:rPr>
              <a:t>P</a:t>
            </a:r>
            <a:r>
              <a:rPr lang="en-US" sz="13800" dirty="0" smtClean="0">
                <a:solidFill>
                  <a:srgbClr val="92D050"/>
                </a:solidFill>
                <a:latin typeface="Constantia" pitchFamily="18" charset="0"/>
                <a:ea typeface="Batang" pitchFamily="18" charset="-127"/>
              </a:rPr>
              <a:t>E</a:t>
            </a:r>
            <a:r>
              <a:rPr lang="en-US" sz="13800" dirty="0" smtClean="0">
                <a:solidFill>
                  <a:srgbClr val="FFFF00"/>
                </a:solidFill>
                <a:latin typeface="Constantia" pitchFamily="18" charset="0"/>
                <a:ea typeface="Batang" pitchFamily="18" charset="-127"/>
              </a:rPr>
              <a:t>E</a:t>
            </a:r>
            <a:r>
              <a:rPr lang="en-US" sz="13800" dirty="0" smtClean="0">
                <a:solidFill>
                  <a:srgbClr val="FF3399"/>
                </a:solidFill>
                <a:latin typeface="Constantia" pitchFamily="18" charset="0"/>
                <a:ea typeface="Batang" pitchFamily="18" charset="-127"/>
              </a:rPr>
              <a:t>P-</a:t>
            </a:r>
            <a:r>
              <a:rPr lang="en-US" sz="13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Constantia" pitchFamily="18" charset="0"/>
                <a:ea typeface="Batang" pitchFamily="18" charset="-127"/>
              </a:rPr>
              <a:t>P</a:t>
            </a:r>
            <a:r>
              <a:rPr lang="en-US" sz="13800" dirty="0" smtClean="0">
                <a:solidFill>
                  <a:srgbClr val="92D050"/>
                </a:solidFill>
                <a:latin typeface="Constantia" pitchFamily="18" charset="0"/>
                <a:ea typeface="Batang" pitchFamily="18" charset="-127"/>
              </a:rPr>
              <a:t>A</a:t>
            </a:r>
            <a:r>
              <a:rPr lang="en-US" sz="13800" dirty="0" smtClean="0">
                <a:solidFill>
                  <a:srgbClr val="FFFF00"/>
                </a:solidFill>
                <a:latin typeface="Constantia" pitchFamily="18" charset="0"/>
                <a:ea typeface="Batang" pitchFamily="18" charset="-127"/>
              </a:rPr>
              <a:t>R</a:t>
            </a:r>
            <a:r>
              <a:rPr lang="en-US" sz="13800" dirty="0" smtClean="0">
                <a:solidFill>
                  <a:srgbClr val="00B0F0"/>
                </a:solidFill>
                <a:latin typeface="Constantia" pitchFamily="18" charset="0"/>
                <a:ea typeface="Batang" pitchFamily="18" charset="-127"/>
              </a:rPr>
              <a:t>E</a:t>
            </a:r>
            <a:endParaRPr lang="en-US" sz="13800" dirty="0">
              <a:solidFill>
                <a:srgbClr val="00B0F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14400" y="4972050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Blue English Book:</a:t>
            </a:r>
          </a:p>
          <a:p>
            <a:pPr algn="ctr"/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600, 602, and 604</a:t>
            </a:r>
            <a:endParaRPr lang="en-US" sz="5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He _______ the paper on my desk.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00228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lay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6949" y="2994737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laid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05000" y="4146082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5405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 yourself on the couch for awhile.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00228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Lay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6949" y="2994737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Lie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05000" y="4146082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0156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 have (beat) that kid’s record in every game.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Beat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Beaten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I have beaten that kid’s record in every game.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Is it true that you (bite) Mrs. Michaels’ dog?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Bit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Bitten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Is it true that you bit him?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His leg was (break) in two places.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Broke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Broken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His leg was broken in two places.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Subordinate Conjunctions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3600" dirty="0" smtClean="0">
                <a:solidFill>
                  <a:srgbClr val="92D050"/>
                </a:solidFill>
              </a:rPr>
              <a:t>After  </a:t>
            </a:r>
            <a:r>
              <a:rPr lang="en-US" sz="3600" dirty="0">
                <a:solidFill>
                  <a:srgbClr val="92D050"/>
                </a:solidFill>
              </a:rPr>
              <a:t>although as because before even if even though if in order that </a:t>
            </a:r>
            <a:r>
              <a:rPr lang="en-US" sz="3600" dirty="0" smtClean="0">
                <a:solidFill>
                  <a:srgbClr val="92D050"/>
                </a:solidFill>
              </a:rPr>
              <a:t>once </a:t>
            </a:r>
            <a:r>
              <a:rPr lang="en-US" sz="3600" dirty="0">
                <a:solidFill>
                  <a:srgbClr val="92D050"/>
                </a:solidFill>
              </a:rPr>
              <a:t>provided that rather than since so that than that though unless </a:t>
            </a:r>
            <a:r>
              <a:rPr lang="en-US" sz="3600" dirty="0" smtClean="0">
                <a:solidFill>
                  <a:srgbClr val="92D050"/>
                </a:solidFill>
              </a:rPr>
              <a:t>until </a:t>
            </a:r>
            <a:r>
              <a:rPr lang="en-US" sz="3600" dirty="0">
                <a:solidFill>
                  <a:srgbClr val="92D050"/>
                </a:solidFill>
              </a:rPr>
              <a:t>when whenever where whereas wherever whether while why 	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54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The computer screen had (freeze).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Froze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Frozen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The computer screen had frozen.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They (swear) him into office yesterday.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Swore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Sworn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swore him into office yesterday.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Because you are out of breath, I can tell you are (wear) out.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Wore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Worn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You are worn out.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They have (choose) a new place for dinner.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Chose	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Chosen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They have chosen.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After he (tear) out the pages, he lit them on fire.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Tore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Torn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After he tore out the pages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686800" cy="624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>
                <a:solidFill>
                  <a:srgbClr val="FF3399"/>
                </a:solidFill>
              </a:rPr>
              <a:t>General Rules: </a:t>
            </a:r>
            <a:r>
              <a:rPr lang="en-US" sz="3200" b="1" dirty="0" smtClean="0">
                <a:solidFill>
                  <a:schemeClr val="accent3">
                    <a:lumMod val="75000"/>
                  </a:schemeClr>
                </a:solidFill>
              </a:rPr>
              <a:t>subordinate conjunctions</a:t>
            </a:r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i="1" dirty="0" smtClean="0"/>
              <a:t>MAIN </a:t>
            </a:r>
            <a:r>
              <a:rPr lang="en-US" sz="2800" b="1" i="1" dirty="0"/>
              <a:t>CLAUSE </a:t>
            </a:r>
            <a:r>
              <a:rPr lang="en-US" sz="2800" dirty="0"/>
              <a:t>+ Ø + </a:t>
            </a:r>
            <a:r>
              <a:rPr lang="en-US" sz="2800" b="1" u="sng" dirty="0"/>
              <a:t>SUBORDINATE CLAUSE</a:t>
            </a:r>
            <a:r>
              <a:rPr lang="en-US" sz="2800" u="sng" dirty="0"/>
              <a:t>. </a:t>
            </a:r>
            <a:endParaRPr lang="en-US" sz="2800" u="sng" dirty="0" smtClean="0"/>
          </a:p>
          <a:p>
            <a:pPr marL="0" indent="0">
              <a:buNone/>
            </a:pPr>
            <a:r>
              <a:rPr lang="en-US" sz="2800" i="1" dirty="0">
                <a:solidFill>
                  <a:srgbClr val="92D050"/>
                </a:solidFill>
              </a:rPr>
              <a:t>Grandma rides her Harley motorcycle </a:t>
            </a:r>
            <a:r>
              <a:rPr lang="en-US" sz="2800" u="sng" dirty="0">
                <a:solidFill>
                  <a:schemeClr val="accent3">
                    <a:lumMod val="75000"/>
                  </a:schemeClr>
                </a:solidFill>
              </a:rPr>
              <a:t>as</a:t>
            </a:r>
            <a:r>
              <a:rPr lang="en-US" sz="2800" u="sng" dirty="0">
                <a:solidFill>
                  <a:srgbClr val="92D050"/>
                </a:solidFill>
              </a:rPr>
              <a:t> her toy poodle balances in a basket between the handlebars. </a:t>
            </a:r>
          </a:p>
          <a:p>
            <a:pPr marL="0" indent="0" algn="ctr">
              <a:buNone/>
            </a:pPr>
            <a:endParaRPr lang="en-US" sz="2800" b="1" dirty="0"/>
          </a:p>
          <a:p>
            <a:pPr marL="0" indent="0" algn="ctr">
              <a:buNone/>
            </a:pPr>
            <a:r>
              <a:rPr lang="en-US" sz="2800" b="1" u="sng" dirty="0" smtClean="0"/>
              <a:t>SUBORDINATE CLAUSE</a:t>
            </a:r>
            <a:r>
              <a:rPr lang="en-US" sz="2800" b="1" dirty="0" smtClean="0"/>
              <a:t> </a:t>
            </a:r>
            <a:r>
              <a:rPr lang="en-US" sz="2800" dirty="0"/>
              <a:t>+ </a:t>
            </a:r>
            <a:r>
              <a:rPr lang="en-US" sz="2800" b="1" dirty="0"/>
              <a:t>, </a:t>
            </a:r>
            <a:r>
              <a:rPr lang="en-US" sz="2800" dirty="0"/>
              <a:t>+ </a:t>
            </a:r>
            <a:r>
              <a:rPr lang="en-US" sz="2800" b="1" i="1" dirty="0"/>
              <a:t>MAIN CLAUSE</a:t>
            </a:r>
            <a:r>
              <a:rPr lang="en-US" sz="2800" dirty="0"/>
              <a:t>. 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u="sng" dirty="0">
                <a:solidFill>
                  <a:schemeClr val="accent3">
                    <a:lumMod val="75000"/>
                  </a:schemeClr>
                </a:solidFill>
              </a:rPr>
              <a:t>While</a:t>
            </a:r>
            <a:r>
              <a:rPr lang="en-US" sz="2800" u="sng" dirty="0">
                <a:solidFill>
                  <a:srgbClr val="92D050"/>
                </a:solidFill>
              </a:rPr>
              <a:t> Grandma rides her Harley motorcycle</a:t>
            </a:r>
            <a:r>
              <a:rPr lang="en-US" sz="2800" b="1" dirty="0">
                <a:solidFill>
                  <a:srgbClr val="92D050"/>
                </a:solidFill>
              </a:rPr>
              <a:t>, </a:t>
            </a:r>
            <a:r>
              <a:rPr lang="en-US" sz="2800" i="1" dirty="0">
                <a:solidFill>
                  <a:srgbClr val="92D050"/>
                </a:solidFill>
              </a:rPr>
              <a:t>her toy poodle balances in a basket between the handlebars</a:t>
            </a:r>
            <a:r>
              <a:rPr lang="en-US" sz="2800" dirty="0">
                <a:solidFill>
                  <a:srgbClr val="92D050"/>
                </a:solidFill>
              </a:rPr>
              <a:t>. 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3362381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It doesn’t count. You (steal) the victory by cheating.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Stole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Stolen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You stole the victory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She (wear) out her poor boyfriend by dragging him all over the mall.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2766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Wore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2766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Worn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She wore out her boyfriend.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Have you (begin) your chores?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Began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Begun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Have you begun?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The phone (ring) for hours.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Rang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Rung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The phone rang for hours.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That turtle just (spring) up out of nowhere!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Sprang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Sprung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That turtle just sprang up out of nowhere!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32766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Fix with </a:t>
            </a:r>
            <a:br>
              <a:rPr lang="en-US" sz="3600" dirty="0" smtClean="0"/>
            </a:br>
            <a:r>
              <a:rPr lang="en-US" sz="3600" dirty="0" smtClean="0"/>
              <a:t>a. </a:t>
            </a:r>
            <a:r>
              <a:rPr lang="en-US" sz="3600" b="1" i="1" dirty="0"/>
              <a:t>MAIN CLAUSE </a:t>
            </a:r>
            <a:r>
              <a:rPr lang="en-US" sz="3600" dirty="0"/>
              <a:t>+ Ø + </a:t>
            </a:r>
            <a:r>
              <a:rPr lang="en-US" sz="3600" b="1" u="sng" dirty="0"/>
              <a:t>SUBORDINATE CLAUSE</a:t>
            </a:r>
            <a:r>
              <a:rPr lang="en-US" sz="3600" u="sng" dirty="0" smtClean="0"/>
              <a:t>.</a:t>
            </a:r>
            <a:br>
              <a:rPr lang="en-US" sz="3600" u="sng" dirty="0" smtClean="0"/>
            </a:br>
            <a:r>
              <a:rPr lang="en-US" sz="3600" dirty="0" smtClean="0"/>
              <a:t>b. </a:t>
            </a:r>
            <a:r>
              <a:rPr lang="en-US" sz="3600" b="1" u="sng" dirty="0" smtClean="0"/>
              <a:t>SUBORDINATE </a:t>
            </a:r>
            <a:r>
              <a:rPr lang="en-US" sz="3600" b="1" u="sng" dirty="0"/>
              <a:t>CLAUSE</a:t>
            </a:r>
            <a:r>
              <a:rPr lang="en-US" sz="3600" b="1" dirty="0"/>
              <a:t> </a:t>
            </a:r>
            <a:r>
              <a:rPr lang="en-US" sz="3600" dirty="0"/>
              <a:t>+ </a:t>
            </a:r>
            <a:r>
              <a:rPr lang="en-US" sz="3600" b="1" dirty="0"/>
              <a:t>, </a:t>
            </a:r>
            <a:r>
              <a:rPr lang="en-US" sz="3600" dirty="0"/>
              <a:t>+ </a:t>
            </a:r>
            <a:r>
              <a:rPr lang="en-US" sz="3600" b="1" i="1" dirty="0"/>
              <a:t>MAIN CLAUSE</a:t>
            </a:r>
            <a:r>
              <a:rPr lang="en-US" sz="3600" dirty="0"/>
              <a:t>. </a:t>
            </a:r>
            <a:r>
              <a:rPr lang="en-US" sz="5400" dirty="0"/>
              <a:t/>
            </a:r>
            <a:br>
              <a:rPr lang="en-US" sz="5400" dirty="0"/>
            </a:br>
            <a:r>
              <a:rPr lang="en-US" sz="5400" u="sng" dirty="0" smtClean="0"/>
              <a:t/>
            </a:r>
            <a:br>
              <a:rPr lang="en-US" sz="5400" u="sng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048000"/>
            <a:ext cx="8153400" cy="301752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My mom is insane she feeds my gecko pizza rolls. 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She thought it was pregnant and in labor it’s a male lizard and they lay eggs.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19177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I’ve (swim) for hours and I’m still not tired.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Swam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Swum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I’ve swum for hours.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Who (sink) my battleship?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Sank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Sunk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You sank my battleship!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Honey, I (shrink) the kids.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Shrank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Shrunk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I shrank them.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He’d (drink) so much that he ended up proposing to the cop.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Drank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Drunk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 had drunk so much!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And then, the real action (begin)…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Began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Begun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Then, the real action began…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752600"/>
            <a:ext cx="7315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A </a:t>
            </a:r>
            <a:r>
              <a:rPr lang="en-US" sz="3600" dirty="0">
                <a:solidFill>
                  <a:schemeClr val="accent2"/>
                </a:solidFill>
              </a:rPr>
              <a:t>modifier</a:t>
            </a:r>
            <a:r>
              <a:rPr lang="en-US" sz="3600" dirty="0"/>
              <a:t> is a group of words that describes or gives additional information about another word (or words) in a sentence. </a:t>
            </a:r>
            <a:endParaRPr lang="en-US" sz="3600" dirty="0" smtClean="0"/>
          </a:p>
          <a:p>
            <a:r>
              <a:rPr lang="en-US" sz="3600" dirty="0" smtClean="0"/>
              <a:t>A </a:t>
            </a:r>
            <a:r>
              <a:rPr lang="en-US" sz="3600" dirty="0">
                <a:solidFill>
                  <a:schemeClr val="accent2"/>
                </a:solidFill>
              </a:rPr>
              <a:t>misplaced modifier </a:t>
            </a:r>
            <a:r>
              <a:rPr lang="en-US" sz="3600" dirty="0"/>
              <a:t>is placed incorrectly within the sentence so that it ends up describing (or modifying) the wrong word.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36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 heart (sink) when she checked out his best friend’s </a:t>
            </a:r>
            <a:r>
              <a:rPr lang="en-US" dirty="0" err="1" smtClean="0"/>
              <a:t>pecs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Sank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Sunk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His heart sank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Have you (bite) into that peep yet?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Bit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Bitten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Have you bit/bitten into that peep yet?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399" y="4464516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Callout 2"/>
          <p:cNvSpPr/>
          <p:nvPr/>
        </p:nvSpPr>
        <p:spPr>
          <a:xfrm>
            <a:off x="2971800" y="4191000"/>
            <a:ext cx="2422399" cy="1371600"/>
          </a:xfrm>
          <a:prstGeom prst="wedgeEllipseCallout">
            <a:avLst>
              <a:gd name="adj1" fmla="val -46241"/>
              <a:gd name="adj2" fmla="val 395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Awkward</a:t>
            </a:r>
            <a:endParaRPr lang="en-US" sz="2800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Has he (go) to the store yet?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Went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Gone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9446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 has gone already.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0315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Could he have (run) there?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Ran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Run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6549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 has run already.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6216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That plain ride got him really (shake) up.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Shook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Shaken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2913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 got really shaken up.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5252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chemeClr val="tx2"/>
                </a:solidFill>
              </a:rPr>
              <a:t>At an office: </a:t>
            </a:r>
            <a:r>
              <a:rPr lang="en-US" sz="4000" dirty="0">
                <a:solidFill>
                  <a:schemeClr val="tx2"/>
                </a:solidFill>
              </a:rPr>
              <a:t>For those who have children and don’t know it, there is a day care on the first floor.</a:t>
            </a:r>
          </a:p>
        </p:txBody>
      </p:sp>
    </p:spTree>
    <p:extLst>
      <p:ext uri="{BB962C8B-B14F-4D97-AF65-F5344CB8AC3E}">
        <p14:creationId xmlns:p14="http://schemas.microsoft.com/office/powerpoint/2010/main" xmlns="" val="49063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 watched as he (slay) thousands of innocent civilians playing GTA3.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Slew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Slain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13347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He slew thousands.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479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He’s (take) the money already?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Took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Taken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7398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He’s taken the money.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093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I’ve (write) you several times, but you’ve never responded.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Wrote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Written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78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I’ve written you several times.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7629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Is the cake all (eat) up?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Ate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Eaten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3609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The cake was eaten.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670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Let’s go get our nails (do)!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Did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Done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3386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Get your hair done.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9706" y="3886200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Callout 2"/>
          <p:cNvSpPr/>
          <p:nvPr/>
        </p:nvSpPr>
        <p:spPr>
          <a:xfrm>
            <a:off x="1371600" y="2464594"/>
            <a:ext cx="2743200" cy="2259806"/>
          </a:xfrm>
          <a:prstGeom prst="wedgeEllipseCallout">
            <a:avLst>
              <a:gd name="adj1" fmla="val 58922"/>
              <a:gd name="adj2" fmla="val 168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alibri" pitchFamily="34" charset="0"/>
                <a:cs typeface="Calibri" pitchFamily="34" charset="0"/>
              </a:rPr>
              <a:t>(Unless you work it like Missy Elliot)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111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Pizza was given to the teenagers that had pepperoni and olives on them.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074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sun has (rise) more times than we shall ever comprehend…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Rose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Risen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6248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The sun has risen again!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274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Yesterday, the criminal was (hang).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Hung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Hanged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8637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He was hanged!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194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returned to see their mother, ______ had been waiting impatiently for hours.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189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see their mother, who had been waiting impatiently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47549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They left to find their brother, _____ they had forgotten hours before.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396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Whom they had forgotten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1318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_________ is planning to rob the house, I advise you to avoid the guy in the basement.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whoever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whomever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222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whoever is planning to rob the house, I advise you…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8650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Misplaced Modifiers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667000"/>
            <a:ext cx="8229600" cy="3352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This summer I stood knee-deep in the river and caught a fish without </a:t>
            </a:r>
            <a:r>
              <a:rPr lang="en-US" sz="4000" dirty="0" smtClean="0"/>
              <a:t>clothes on.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380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 ______, I have brought some blankets and hot chocolate.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whoever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whomever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7916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For whomever, I have brought blankets and hot chocolate. 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9822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 do you think you are?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9519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I am who? I am she. You are he.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60045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files.myopera.com/ShallowMuse/blog/BillKaulitz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49" y="2209800"/>
            <a:ext cx="5178169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6268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5 0 C 0.181 0 0.25 0.069 0.25 0.125 L 0.25 0.25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Who are you going to ask to prom?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85569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458200" cy="1734312"/>
          </a:xfrm>
        </p:spPr>
        <p:txBody>
          <a:bodyPr>
            <a:normAutofit/>
          </a:bodyPr>
          <a:lstStyle/>
          <a:p>
            <a:r>
              <a:rPr lang="en-US" dirty="0" smtClean="0"/>
              <a:t>You’re asking whom?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797"/>
            <a:ext cx="2517988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540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To _______ may want to know, I stole your keys.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 smtClean="0">
                <a:solidFill>
                  <a:srgbClr val="00B0F0"/>
                </a:solidFill>
              </a:rPr>
              <a:t>whoever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whomever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444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whoever may want to know…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7646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962912"/>
          </a:xfrm>
        </p:spPr>
        <p:txBody>
          <a:bodyPr>
            <a:normAutofit/>
          </a:bodyPr>
          <a:lstStyle/>
          <a:p>
            <a:r>
              <a:rPr lang="en-US" dirty="0" smtClean="0"/>
              <a:t>________ going to party?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3124200"/>
            <a:ext cx="4114800" cy="28346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600" dirty="0">
                <a:solidFill>
                  <a:srgbClr val="00B0F0"/>
                </a:solidFill>
              </a:rPr>
              <a:t>w</a:t>
            </a:r>
            <a:r>
              <a:rPr lang="en-US" sz="6600" dirty="0" smtClean="0">
                <a:solidFill>
                  <a:srgbClr val="00B0F0"/>
                </a:solidFill>
              </a:rPr>
              <a:t>ho’s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3124200"/>
            <a:ext cx="4038600" cy="2849725"/>
          </a:xfrm>
        </p:spPr>
        <p:txBody>
          <a:bodyPr/>
          <a:lstStyle/>
          <a:p>
            <a:pPr algn="ctr">
              <a:buNone/>
            </a:pPr>
            <a:r>
              <a:rPr lang="en-US" sz="6600" dirty="0" smtClean="0">
                <a:solidFill>
                  <a:srgbClr val="FF3399"/>
                </a:solidFill>
              </a:rPr>
              <a:t>whose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752600" y="4191000"/>
            <a:ext cx="1219200" cy="227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4419600"/>
            <a:ext cx="2139699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534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0"/>
            <a:ext cx="8229600" cy="1447800"/>
          </a:xfrm>
        </p:spPr>
        <p:txBody>
          <a:bodyPr>
            <a:normAutofit/>
          </a:bodyPr>
          <a:lstStyle/>
          <a:p>
            <a:r>
              <a:rPr lang="en-US" dirty="0" smtClean="0"/>
              <a:t>Who’s going to party?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581400" y="3505200"/>
            <a:ext cx="145732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4451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5DD3FF"/>
      </a:accent3>
      <a:accent4>
        <a:srgbClr val="E2A7C8"/>
      </a:accent4>
      <a:accent5>
        <a:srgbClr val="CF6DA4"/>
      </a:accent5>
      <a:accent6>
        <a:srgbClr val="00B0F0"/>
      </a:accent6>
      <a:hlink>
        <a:srgbClr val="00B0F0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1834</Words>
  <Application>Microsoft Office PowerPoint</Application>
  <PresentationFormat>On-screen Show (4:3)</PresentationFormat>
  <Paragraphs>313</Paragraphs>
  <Slides>123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4" baseType="lpstr">
      <vt:lpstr>Flow</vt:lpstr>
      <vt:lpstr>Coordinating Conjunctions</vt:lpstr>
      <vt:lpstr>Coordinating Conjunctions</vt:lpstr>
      <vt:lpstr>Subordinate Conjunctions</vt:lpstr>
      <vt:lpstr>Slide 4</vt:lpstr>
      <vt:lpstr>Fix with  a. MAIN CLAUSE + Ø + SUBORDINATE CLAUSE. b. SUBORDINATE CLAUSE + , + MAIN CLAUSE.   </vt:lpstr>
      <vt:lpstr>Misplaced Modifiers</vt:lpstr>
      <vt:lpstr>Misplaced Modifiers</vt:lpstr>
      <vt:lpstr>Misplaced Modifiers</vt:lpstr>
      <vt:lpstr>Misplaced Modifiers</vt:lpstr>
      <vt:lpstr>Misplaced Modifiers</vt:lpstr>
      <vt:lpstr>Misplaced Modifiers</vt:lpstr>
      <vt:lpstr>Can you find the problem? </vt:lpstr>
      <vt:lpstr>Direct Quotations: </vt:lpstr>
      <vt:lpstr>Direct Quotations</vt:lpstr>
      <vt:lpstr>Direct Quotations</vt:lpstr>
      <vt:lpstr>Indirect Quotations</vt:lpstr>
      <vt:lpstr>Quotes within a quote</vt:lpstr>
      <vt:lpstr>Omitting parts of the quote</vt:lpstr>
      <vt:lpstr>Brackets</vt:lpstr>
      <vt:lpstr>PEEP BATTLE</vt:lpstr>
      <vt:lpstr>Slide 21</vt:lpstr>
      <vt:lpstr>He _______ the paper on my desk. </vt:lpstr>
      <vt:lpstr>______ yourself on the couch for awhile. </vt:lpstr>
      <vt:lpstr>I have (beat) that kid’s record in every game. </vt:lpstr>
      <vt:lpstr>I have beaten that kid’s record in every game. </vt:lpstr>
      <vt:lpstr>Is it true that you (bite) Mrs. Michaels’ dog? </vt:lpstr>
      <vt:lpstr>Is it true that you bit him? </vt:lpstr>
      <vt:lpstr>His leg was (break) in two places. </vt:lpstr>
      <vt:lpstr>His leg was broken in two places. </vt:lpstr>
      <vt:lpstr>The computer screen had (freeze). </vt:lpstr>
      <vt:lpstr>The computer screen had frozen.</vt:lpstr>
      <vt:lpstr>They (swear) him into office yesterday. </vt:lpstr>
      <vt:lpstr>They swore him into office yesterday. </vt:lpstr>
      <vt:lpstr>Because you are out of breath, I can tell you are (wear) out. </vt:lpstr>
      <vt:lpstr>You are worn out. </vt:lpstr>
      <vt:lpstr>They have (choose) a new place for dinner. </vt:lpstr>
      <vt:lpstr>They have chosen. </vt:lpstr>
      <vt:lpstr>After he (tear) out the pages, he lit them on fire. </vt:lpstr>
      <vt:lpstr>After he tore out the pages</vt:lpstr>
      <vt:lpstr>It doesn’t count. You (steal) the victory by cheating. </vt:lpstr>
      <vt:lpstr>You stole the victory</vt:lpstr>
      <vt:lpstr>She (wear) out her poor boyfriend by dragging him all over the mall. </vt:lpstr>
      <vt:lpstr>She wore out her boyfriend. </vt:lpstr>
      <vt:lpstr>Have you (begin) your chores? </vt:lpstr>
      <vt:lpstr>Have you begun?</vt:lpstr>
      <vt:lpstr>The phone (ring) for hours. </vt:lpstr>
      <vt:lpstr>The phone rang for hours. </vt:lpstr>
      <vt:lpstr>That turtle just (spring) up out of nowhere!</vt:lpstr>
      <vt:lpstr>That turtle just sprang up out of nowhere!</vt:lpstr>
      <vt:lpstr>I’ve (swim) for hours and I’m still not tired. </vt:lpstr>
      <vt:lpstr>I’ve swum for hours. </vt:lpstr>
      <vt:lpstr>Who (sink) my battleship? </vt:lpstr>
      <vt:lpstr>You sank my battleship!</vt:lpstr>
      <vt:lpstr>Honey, I (shrink) the kids. </vt:lpstr>
      <vt:lpstr>I shrank them. </vt:lpstr>
      <vt:lpstr>He’d (drink) so much that he ended up proposing to the cop. </vt:lpstr>
      <vt:lpstr>He had drunk so much!</vt:lpstr>
      <vt:lpstr>And then, the real action (begin)…</vt:lpstr>
      <vt:lpstr>Then, the real action began… </vt:lpstr>
      <vt:lpstr>His heart (sink) when she checked out his best friend’s pecs. </vt:lpstr>
      <vt:lpstr>His heart sank</vt:lpstr>
      <vt:lpstr>Have you (bite) into that peep yet? </vt:lpstr>
      <vt:lpstr>Have you bit/bitten into that peep yet?</vt:lpstr>
      <vt:lpstr>Has he (go) to the store yet? </vt:lpstr>
      <vt:lpstr>He has gone already. </vt:lpstr>
      <vt:lpstr>Could he have (run) there? </vt:lpstr>
      <vt:lpstr>He has run already. </vt:lpstr>
      <vt:lpstr>That plain ride got him really (shake) up. </vt:lpstr>
      <vt:lpstr>He got really shaken up. </vt:lpstr>
      <vt:lpstr>I watched as he (slay) thousands of innocent civilians playing GTA3. </vt:lpstr>
      <vt:lpstr>He slew thousands. </vt:lpstr>
      <vt:lpstr>He’s (take) the money already? </vt:lpstr>
      <vt:lpstr>He’s taken the money. </vt:lpstr>
      <vt:lpstr>I’ve (write) you several times, but you’ve never responded. </vt:lpstr>
      <vt:lpstr>I’ve written you several times. </vt:lpstr>
      <vt:lpstr>Is the cake all (eat) up? </vt:lpstr>
      <vt:lpstr>The cake was eaten. </vt:lpstr>
      <vt:lpstr>Let’s go get our nails (do)!</vt:lpstr>
      <vt:lpstr>Get your hair done. </vt:lpstr>
      <vt:lpstr>The sun has (rise) more times than we shall ever comprehend… </vt:lpstr>
      <vt:lpstr>The sun has risen again!</vt:lpstr>
      <vt:lpstr>Yesterday, the criminal was (hang).</vt:lpstr>
      <vt:lpstr>He was hanged!</vt:lpstr>
      <vt:lpstr>They returned to see their mother, ______ had been waiting impatiently for hours. </vt:lpstr>
      <vt:lpstr>to see their mother, who had been waiting impatiently</vt:lpstr>
      <vt:lpstr>They left to find their brother, _____ they had forgotten hours before. </vt:lpstr>
      <vt:lpstr>Whom they had forgotten</vt:lpstr>
      <vt:lpstr>For _________ is planning to rob the house, I advise you to avoid the guy in the basement. </vt:lpstr>
      <vt:lpstr>For whoever is planning to rob the house, I advise you… </vt:lpstr>
      <vt:lpstr>For ______, I have brought some blankets and hot chocolate.</vt:lpstr>
      <vt:lpstr>For whomever, I have brought blankets and hot chocolate. </vt:lpstr>
      <vt:lpstr>_____ do you think you are? </vt:lpstr>
      <vt:lpstr>I am who? I am she. You are he. </vt:lpstr>
      <vt:lpstr>Who are you going to ask to prom? </vt:lpstr>
      <vt:lpstr>You’re asking whom?</vt:lpstr>
      <vt:lpstr>To _______ may want to know, I stole your keys. </vt:lpstr>
      <vt:lpstr>To whoever may want to know…</vt:lpstr>
      <vt:lpstr>________ going to party? </vt:lpstr>
      <vt:lpstr>Who’s going to party? </vt:lpstr>
      <vt:lpstr>It’s all about ______ you know. </vt:lpstr>
      <vt:lpstr>It’s about whom you know. I know him. </vt:lpstr>
      <vt:lpstr>______ keys did you steal? </vt:lpstr>
      <vt:lpstr>Whose keys did you steal? </vt:lpstr>
      <vt:lpstr>All I hear is _______ complaining all day. </vt:lpstr>
      <vt:lpstr>All I hear is his complaining. </vt:lpstr>
      <vt:lpstr>Here, we like to chuck rocks at _______ is working too slowly.  </vt:lpstr>
      <vt:lpstr>We like to chuck rocks at who is working too slowly.</vt:lpstr>
      <vt:lpstr>That decision is up to you and _____. </vt:lpstr>
      <vt:lpstr>That decision is up to you and me.  </vt:lpstr>
      <vt:lpstr>_________ still complaining about that? </vt:lpstr>
      <vt:lpstr>Who’s still complaining about that? </vt:lpstr>
      <vt:lpstr>Each girl here has had ______ keys stolen. </vt:lpstr>
      <vt:lpstr>Each girl here has had her keys stolen. </vt:lpstr>
      <vt:lpstr>______ Ohioans have the worst weather. </vt:lpstr>
      <vt:lpstr>We have the worst weather. </vt:lpstr>
      <vt:lpstr>They have chosen ______ and ______ as prom king and queen. </vt:lpstr>
      <vt:lpstr>They have chosen her and him. </vt:lpstr>
      <vt:lpstr>You know, they really don’t care much about _______ students. </vt:lpstr>
      <vt:lpstr>They don’t care much about us. </vt:lpstr>
      <vt:lpstr>I really don’t appreciate ______ walking into class late every day. </vt:lpstr>
      <vt:lpstr>I don’t appreciate your walking into class late. </vt:lpstr>
      <vt:lpstr>_______ should I say is calling? </vt:lpstr>
      <vt:lpstr>I should say who is calling? You should say he is calling.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Peeps party</dc:title>
  <dc:creator>Windows User</dc:creator>
  <cp:lastModifiedBy>Windows User</cp:lastModifiedBy>
  <cp:revision>37</cp:revision>
  <dcterms:created xsi:type="dcterms:W3CDTF">2012-04-02T21:09:22Z</dcterms:created>
  <dcterms:modified xsi:type="dcterms:W3CDTF">2012-04-18T00:09:42Z</dcterms:modified>
</cp:coreProperties>
</file>